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307" r:id="rId4"/>
    <p:sldId id="263" r:id="rId5"/>
    <p:sldId id="272" r:id="rId6"/>
    <p:sldId id="300" r:id="rId7"/>
    <p:sldId id="273" r:id="rId8"/>
    <p:sldId id="301" r:id="rId9"/>
    <p:sldId id="303" r:id="rId10"/>
    <p:sldId id="304" r:id="rId11"/>
    <p:sldId id="305" r:id="rId12"/>
    <p:sldId id="302" r:id="rId13"/>
    <p:sldId id="306" r:id="rId14"/>
    <p:sldId id="299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FFFFFF"/>
    <a:srgbClr val="C6C6C6"/>
    <a:srgbClr val="F2F2F2"/>
    <a:srgbClr val="E7E1DD"/>
    <a:srgbClr val="C00000"/>
    <a:srgbClr val="8824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7D9"/>
          </a:solidFill>
        </a:fill>
      </a:tcStyle>
    </a:wholeTbl>
    <a:band2H>
      <a:tcTxStyle/>
      <a:tcStyle>
        <a:tcBdr/>
        <a:fill>
          <a:solidFill>
            <a:srgbClr val="E9EC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DED8"/>
          </a:solidFill>
        </a:fill>
      </a:tcStyle>
    </a:wholeTbl>
    <a:band2H>
      <a:tcTxStyle/>
      <a:tcStyle>
        <a:tcBdr/>
        <a:fill>
          <a:solidFill>
            <a:srgbClr val="F2EF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2D6"/>
          </a:solidFill>
        </a:fill>
      </a:tcStyle>
    </a:wholeTbl>
    <a:band2H>
      <a:tcTxStyle/>
      <a:tcStyle>
        <a:tcBdr/>
        <a:fill>
          <a:solidFill>
            <a:srgbClr val="EAEA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81"/>
    <p:restoredTop sz="94638"/>
  </p:normalViewPr>
  <p:slideViewPr>
    <p:cSldViewPr snapToGrid="0">
      <p:cViewPr varScale="1">
        <p:scale>
          <a:sx n="57" d="100"/>
          <a:sy n="57" d="100"/>
        </p:scale>
        <p:origin x="133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4913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a"/>
          <p:cNvSpPr/>
          <p:nvPr/>
        </p:nvSpPr>
        <p:spPr>
          <a:xfrm>
            <a:off x="571498" y="4749801"/>
            <a:ext cx="11868098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" name="Titolo Testo"/>
          <p:cNvSpPr txBox="1"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98422"/>
          </a:xfrm>
          <a:prstGeom prst="rect">
            <a:avLst/>
          </a:prstGeom>
        </p:spPr>
        <p:txBody>
          <a:bodyPr/>
          <a:lstStyle>
            <a:lvl1pPr marL="0" indent="0" algn="ctr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87400" indent="-330200" algn="ctr" defTabSz="457200">
              <a:spcBef>
                <a:spcPts val="0"/>
              </a:spcBef>
              <a:buFontTx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244600" indent="-330200" algn="ctr" defTabSz="457200">
              <a:spcBef>
                <a:spcPts val="0"/>
              </a:spcBef>
              <a:buFontTx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701800" indent="-330200" algn="ctr" defTabSz="457200">
              <a:spcBef>
                <a:spcPts val="0"/>
              </a:spcBef>
              <a:buFontTx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159000" indent="-330200" algn="ctr" defTabSz="457200">
              <a:spcBef>
                <a:spcPts val="0"/>
              </a:spcBef>
              <a:buFontTx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2" name="“Inserisci qui una citazione”."/>
          <p:cNvSpPr txBox="1">
            <a:spLocks noGrp="1"/>
          </p:cNvSpPr>
          <p:nvPr>
            <p:ph type="body" sz="quarter" idx="21"/>
          </p:nvPr>
        </p:nvSpPr>
        <p:spPr>
          <a:xfrm>
            <a:off x="1270000" y="4292600"/>
            <a:ext cx="10464800" cy="7112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Immagine"/>
          <p:cNvSpPr>
            <a:spLocks noGrp="1"/>
          </p:cNvSpPr>
          <p:nvPr>
            <p:ph type="pic" idx="21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a"/>
          <p:cNvSpPr/>
          <p:nvPr/>
        </p:nvSpPr>
        <p:spPr>
          <a:xfrm>
            <a:off x="7543799" y="7975599"/>
            <a:ext cx="4" cy="142253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" name="Immagine"/>
          <p:cNvSpPr>
            <a:spLocks noGrp="1"/>
          </p:cNvSpPr>
          <p:nvPr>
            <p:ph type="pic" idx="21"/>
          </p:nvPr>
        </p:nvSpPr>
        <p:spPr>
          <a:xfrm>
            <a:off x="0" y="0"/>
            <a:ext cx="13004800" cy="7594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" name="Titolo Testo"/>
          <p:cNvSpPr txBox="1"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r>
              <a:t>Titolo Testo</a:t>
            </a:r>
          </a:p>
        </p:txBody>
      </p:sp>
      <p:sp>
        <p:nvSpPr>
          <p:cNvPr id="2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Testo"/>
          <p:cNvSpPr txBox="1"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r>
              <a:t>Titolo Testo</a:t>
            </a:r>
          </a:p>
        </p:txBody>
      </p:sp>
      <p:sp>
        <p:nvSpPr>
          <p:cNvPr id="3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a"/>
          <p:cNvSpPr/>
          <p:nvPr/>
        </p:nvSpPr>
        <p:spPr>
          <a:xfrm>
            <a:off x="571499" y="4864098"/>
            <a:ext cx="5334479" cy="6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2" name="Immagine"/>
          <p:cNvSpPr>
            <a:spLocks noGrp="1"/>
          </p:cNvSpPr>
          <p:nvPr>
            <p:ph type="pic" idx="21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" name="Titolo Testo"/>
          <p:cNvSpPr txBox="1">
            <a:spLocks noGrp="1"/>
          </p:cNvSpPr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nea"/>
          <p:cNvSpPr/>
          <p:nvPr/>
        </p:nvSpPr>
        <p:spPr>
          <a:xfrm>
            <a:off x="571500" y="1968498"/>
            <a:ext cx="5073394" cy="13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0" name="Immagine"/>
          <p:cNvSpPr>
            <a:spLocks noGrp="1"/>
          </p:cNvSpPr>
          <p:nvPr>
            <p:ph type="pic" idx="21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1" name="Titolo Testo"/>
          <p:cNvSpPr txBox="1"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72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defRPr sz="2600">
                <a:latin typeface="+mj-lt"/>
                <a:ea typeface="+mj-ea"/>
                <a:cs typeface="+mj-cs"/>
                <a:sym typeface="Helvetica Neue"/>
              </a:defRPr>
            </a:lvl1pPr>
            <a:lvl2pPr marL="660400" indent="-330200">
              <a:spcBef>
                <a:spcPts val="3000"/>
              </a:spcBef>
              <a:defRPr sz="2600">
                <a:latin typeface="+mj-lt"/>
                <a:ea typeface="+mj-ea"/>
                <a:cs typeface="+mj-cs"/>
                <a:sym typeface="Helvetica Neue"/>
              </a:defRPr>
            </a:lvl2pPr>
            <a:lvl3pPr marL="990600" indent="-330200">
              <a:spcBef>
                <a:spcPts val="3000"/>
              </a:spcBef>
              <a:defRPr sz="2600">
                <a:latin typeface="+mj-lt"/>
                <a:ea typeface="+mj-ea"/>
                <a:cs typeface="+mj-cs"/>
                <a:sym typeface="Helvetica Neue"/>
              </a:defRPr>
            </a:lvl3pPr>
            <a:lvl4pPr marL="1320800" indent="-330200">
              <a:spcBef>
                <a:spcPts val="3000"/>
              </a:spcBef>
              <a:defRPr sz="2600">
                <a:latin typeface="+mj-lt"/>
                <a:ea typeface="+mj-ea"/>
                <a:cs typeface="+mj-cs"/>
                <a:sym typeface="Helvetica Neue"/>
              </a:defRPr>
            </a:lvl4pPr>
            <a:lvl5pPr marL="1651000" indent="-330200">
              <a:spcBef>
                <a:spcPts val="3000"/>
              </a:spcBef>
              <a:defRPr sz="2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10743" y="9199778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Linea"/>
          <p:cNvSpPr/>
          <p:nvPr/>
        </p:nvSpPr>
        <p:spPr>
          <a:xfrm flipH="1">
            <a:off x="9055097" y="507998"/>
            <a:ext cx="129" cy="7975635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9" name="Linea"/>
          <p:cNvSpPr/>
          <p:nvPr/>
        </p:nvSpPr>
        <p:spPr>
          <a:xfrm>
            <a:off x="9055096" y="4464049"/>
            <a:ext cx="3448504" cy="6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0" name="Immagine"/>
          <p:cNvSpPr>
            <a:spLocks noGrp="1"/>
          </p:cNvSpPr>
          <p:nvPr>
            <p:ph type="pic" sz="quarter" idx="21"/>
          </p:nvPr>
        </p:nvSpPr>
        <p:spPr>
          <a:xfrm>
            <a:off x="9220200" y="4622800"/>
            <a:ext cx="3276600" cy="386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Immagine"/>
          <p:cNvSpPr>
            <a:spLocks noGrp="1"/>
          </p:cNvSpPr>
          <p:nvPr>
            <p:ph type="pic" sz="quarter" idx="22"/>
          </p:nvPr>
        </p:nvSpPr>
        <p:spPr>
          <a:xfrm>
            <a:off x="9220200" y="508000"/>
            <a:ext cx="3276600" cy="3797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Immagine"/>
          <p:cNvSpPr>
            <a:spLocks noGrp="1"/>
          </p:cNvSpPr>
          <p:nvPr>
            <p:ph type="pic" idx="23"/>
          </p:nvPr>
        </p:nvSpPr>
        <p:spPr>
          <a:xfrm>
            <a:off x="520700" y="508000"/>
            <a:ext cx="8369300" cy="7975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a"/>
          <p:cNvSpPr/>
          <p:nvPr/>
        </p:nvSpPr>
        <p:spPr>
          <a:xfrm>
            <a:off x="571499" y="1968501"/>
            <a:ext cx="11868109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Titolo Testo</a:t>
            </a:r>
          </a:p>
        </p:txBody>
      </p:sp>
      <p:sp>
        <p:nvSpPr>
          <p:cNvPr id="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268201" y="9199778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defRPr sz="14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tif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antonella.principali@liceocavour.gov.it" TargetMode="External"/><Relationship Id="rId13" Type="http://schemas.openxmlformats.org/officeDocument/2006/relationships/image" Target="../media/image2.png"/><Relationship Id="rId3" Type="http://schemas.openxmlformats.org/officeDocument/2006/relationships/hyperlink" Target="mailto:piera.dinella@liceocavour.gov.it" TargetMode="External"/><Relationship Id="rId7" Type="http://schemas.openxmlformats.org/officeDocument/2006/relationships/hyperlink" Target="mailto:angela.antonucci@liceocavour.gov.it" TargetMode="External"/><Relationship Id="rId12" Type="http://schemas.openxmlformats.org/officeDocument/2006/relationships/image" Target="../media/image4.emf"/><Relationship Id="rId2" Type="http://schemas.openxmlformats.org/officeDocument/2006/relationships/hyperlink" Target="mailto:claudia.sabatano@liceocavour.edu.it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orient@liceocavour.edu.it" TargetMode="External"/><Relationship Id="rId11" Type="http://schemas.openxmlformats.org/officeDocument/2006/relationships/image" Target="../media/image5.jpeg"/><Relationship Id="rId5" Type="http://schemas.openxmlformats.org/officeDocument/2006/relationships/hyperlink" Target="mailto:alessandra.carlini@liceocavour.gov.it" TargetMode="External"/><Relationship Id="rId10" Type="http://schemas.openxmlformats.org/officeDocument/2006/relationships/hyperlink" Target="mailto:info.cambridge@liceocavour.edu.it" TargetMode="External"/><Relationship Id="rId4" Type="http://schemas.openxmlformats.org/officeDocument/2006/relationships/hyperlink" Target="mailto:teresita.dagostino@liceocavour.gov.it" TargetMode="External"/><Relationship Id="rId9" Type="http://schemas.openxmlformats.org/officeDocument/2006/relationships/hyperlink" Target="mailto:info.pot.fisica@liceocavour.edu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png"/><Relationship Id="rId7" Type="http://schemas.openxmlformats.org/officeDocument/2006/relationships/image" Target="../media/image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mbridgeinternational.org/Images/597421-2023-2025-syllabus.pdf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cambridgeinternational.org/Images/637163-2024-2026-syllabus.pd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ambridgeinternational.org/Images/595430-2023-2025-syllabus.pdf" TargetMode="External"/><Relationship Id="rId5" Type="http://schemas.openxmlformats.org/officeDocument/2006/relationships/hyperlink" Target="https://www.cambridgeinternational.org/Images/662466-2025-2027-syllabus.pdf" TargetMode="Externa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info.cambridge@liceocavour.edu.it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mbridgeinternational.org/Images/662457-2025-2027-syllabus.pdf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cambridgeinternational.org/Images/637163-2024-2026-syllabus.pd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ambridgeinternational.org/Images/664610-2025-2027-syllabus.pdf" TargetMode="External"/><Relationship Id="rId5" Type="http://schemas.openxmlformats.org/officeDocument/2006/relationships/hyperlink" Target="https://www.cambridgeinternational.org/Images/662466-2025-2027-syllabus.pdf" TargetMode="Externa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info.cambridge@liceocavour.edu.it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magine" descr="Immagin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328" b="1363"/>
          <a:stretch>
            <a:fillRect/>
          </a:stretch>
        </p:blipFill>
        <p:spPr>
          <a:xfrm>
            <a:off x="0" y="-2"/>
            <a:ext cx="13004800" cy="699715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D31FE848-A0DD-538F-EF53-F62D13F308E3}"/>
              </a:ext>
            </a:extLst>
          </p:cNvPr>
          <p:cNvSpPr/>
          <p:nvPr/>
        </p:nvSpPr>
        <p:spPr>
          <a:xfrm>
            <a:off x="0" y="6997148"/>
            <a:ext cx="13004800" cy="2756452"/>
          </a:xfrm>
          <a:prstGeom prst="rect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CB01811-8E10-CA84-D037-09FA85F02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08610"/>
            <a:ext cx="3192905" cy="1736141"/>
          </a:xfrm>
          <a:prstGeom prst="rect">
            <a:avLst/>
          </a:prstGeom>
        </p:spPr>
      </p:pic>
      <p:pic>
        <p:nvPicPr>
          <p:cNvPr id="132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893" y="7408610"/>
            <a:ext cx="3678307" cy="1555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D77604F-AC6F-EFB4-A691-25AF3C2F1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1043" y="7335638"/>
            <a:ext cx="4203136" cy="155585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HOTO-2018-08-22-17-02-34.jpg" descr="PHOTO-2018-08-22-17-02-34.jpg"/>
          <p:cNvPicPr>
            <a:picLocks noChangeAspect="1"/>
          </p:cNvPicPr>
          <p:nvPr/>
        </p:nvPicPr>
        <p:blipFill>
          <a:blip r:embed="rId3"/>
          <a:srcRect l="14380"/>
          <a:stretch>
            <a:fillRect/>
          </a:stretch>
        </p:blipFill>
        <p:spPr>
          <a:xfrm>
            <a:off x="-12701" y="12472"/>
            <a:ext cx="13004802" cy="854382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ttangolo">
            <a:extLst>
              <a:ext uri="{FF2B5EF4-FFF2-40B4-BE49-F238E27FC236}">
                <a16:creationId xmlns:a16="http://schemas.microsoft.com/office/drawing/2014/main" id="{45F9F7B9-CA04-1E26-7A50-51F318C73F29}"/>
              </a:ext>
            </a:extLst>
          </p:cNvPr>
          <p:cNvSpPr/>
          <p:nvPr/>
        </p:nvSpPr>
        <p:spPr>
          <a:xfrm>
            <a:off x="-25400" y="-9428"/>
            <a:ext cx="13030200" cy="2090435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77" name="Rettangolo"/>
          <p:cNvSpPr/>
          <p:nvPr/>
        </p:nvSpPr>
        <p:spPr>
          <a:xfrm>
            <a:off x="-25400" y="8509000"/>
            <a:ext cx="13055600" cy="12700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81" name="Atto di indirizzo per le attività della scuola"/>
          <p:cNvSpPr txBox="1">
            <a:spLocks noGrp="1"/>
          </p:cNvSpPr>
          <p:nvPr>
            <p:ph type="title"/>
          </p:nvPr>
        </p:nvSpPr>
        <p:spPr>
          <a:xfrm>
            <a:off x="571500" y="363749"/>
            <a:ext cx="11861800" cy="1312862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defTabSz="305815">
              <a:defRPr sz="46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algn="ctr"/>
            <a:r>
              <a:rPr lang="it-IT" dirty="0">
                <a:solidFill>
                  <a:schemeClr val="bg1"/>
                </a:solidFill>
              </a:rPr>
              <a:t>FAQ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D079A1F-331E-AD61-B868-107A15693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8" y="8603602"/>
            <a:ext cx="1987670" cy="108079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439F1E6-0B79-F1DE-82D0-4255C2E45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9685" y="8731759"/>
            <a:ext cx="2298700" cy="8509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138B8FD-E5AB-934E-BA6F-ADE3237DB6EB}"/>
              </a:ext>
            </a:extLst>
          </p:cNvPr>
          <p:cNvSpPr txBox="1"/>
          <p:nvPr/>
        </p:nvSpPr>
        <p:spPr>
          <a:xfrm>
            <a:off x="93662" y="2940428"/>
            <a:ext cx="12792076" cy="2687915"/>
          </a:xfrm>
          <a:prstGeom prst="rect">
            <a:avLst/>
          </a:prstGeom>
          <a:solidFill>
            <a:srgbClr val="FFFFFF">
              <a:alpha val="6902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tx1"/>
                </a:solidFill>
              </a:rPr>
              <a:t>Se non sono obbligatori, perché farli?</a:t>
            </a:r>
          </a:p>
          <a:p>
            <a:pPr algn="l"/>
            <a:r>
              <a:rPr lang="it-IT" sz="2800" dirty="0">
                <a:solidFill>
                  <a:schemeClr val="tx1"/>
                </a:solidFill>
              </a:rPr>
              <a:t>Le certificazioni IGCSE ed A-</a:t>
            </a:r>
            <a:r>
              <a:rPr lang="it-IT" sz="2800" dirty="0" err="1">
                <a:solidFill>
                  <a:schemeClr val="tx1"/>
                </a:solidFill>
              </a:rPr>
              <a:t>level</a:t>
            </a:r>
            <a:r>
              <a:rPr lang="it-IT" sz="2800" dirty="0">
                <a:solidFill>
                  <a:schemeClr val="tx1"/>
                </a:solidFill>
              </a:rPr>
              <a:t> sono riconosciute da molte università straniere come titoli di accesso. La certificazione ESL è riconosciuta come certificazione linguistica e può esonerare dal sostenere l’idoneità di inglese all’Università (v. prossima slide per la tabella di conversione dei diversi grade in livelli CEFR)</a:t>
            </a:r>
          </a:p>
        </p:txBody>
      </p:sp>
    </p:spTree>
    <p:extLst>
      <p:ext uri="{BB962C8B-B14F-4D97-AF65-F5344CB8AC3E}">
        <p14:creationId xmlns:p14="http://schemas.microsoft.com/office/powerpoint/2010/main" val="353473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HOTO-2018-08-22-17-02-34.jpg" descr="PHOTO-2018-08-22-17-02-34.jpg"/>
          <p:cNvPicPr>
            <a:picLocks noChangeAspect="1"/>
          </p:cNvPicPr>
          <p:nvPr/>
        </p:nvPicPr>
        <p:blipFill>
          <a:blip r:embed="rId2"/>
          <a:srcRect l="14380"/>
          <a:stretch>
            <a:fillRect/>
          </a:stretch>
        </p:blipFill>
        <p:spPr>
          <a:xfrm>
            <a:off x="-12701" y="12472"/>
            <a:ext cx="13004802" cy="854382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ttangolo">
            <a:extLst>
              <a:ext uri="{FF2B5EF4-FFF2-40B4-BE49-F238E27FC236}">
                <a16:creationId xmlns:a16="http://schemas.microsoft.com/office/drawing/2014/main" id="{45F9F7B9-CA04-1E26-7A50-51F318C73F29}"/>
              </a:ext>
            </a:extLst>
          </p:cNvPr>
          <p:cNvSpPr/>
          <p:nvPr/>
        </p:nvSpPr>
        <p:spPr>
          <a:xfrm>
            <a:off x="-25400" y="-9428"/>
            <a:ext cx="13030200" cy="2090435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77" name="Rettangolo"/>
          <p:cNvSpPr/>
          <p:nvPr/>
        </p:nvSpPr>
        <p:spPr>
          <a:xfrm>
            <a:off x="-25400" y="8509000"/>
            <a:ext cx="13055600" cy="12700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81" name="Atto di indirizzo per le attività della scuola"/>
          <p:cNvSpPr txBox="1">
            <a:spLocks noGrp="1"/>
          </p:cNvSpPr>
          <p:nvPr>
            <p:ph type="title"/>
          </p:nvPr>
        </p:nvSpPr>
        <p:spPr>
          <a:xfrm>
            <a:off x="571500" y="363749"/>
            <a:ext cx="11861800" cy="1312862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defTabSz="305815">
              <a:defRPr sz="46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algn="ctr"/>
            <a:r>
              <a:rPr lang="it-IT" dirty="0">
                <a:solidFill>
                  <a:schemeClr val="bg1"/>
                </a:solidFill>
              </a:rPr>
              <a:t>FAQ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D079A1F-331E-AD61-B868-107A15693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8" y="8603602"/>
            <a:ext cx="1987670" cy="108079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439F1E6-0B79-F1DE-82D0-4255C2E45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9685" y="8731759"/>
            <a:ext cx="2298700" cy="8509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61410C8-DFBC-0940-97C5-042F820FA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900" y="660399"/>
            <a:ext cx="9753600" cy="84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91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HOTO-2018-08-22-17-02-34.jpg" descr="PHOTO-2018-08-22-17-02-34.jpg"/>
          <p:cNvPicPr>
            <a:picLocks noChangeAspect="1"/>
          </p:cNvPicPr>
          <p:nvPr/>
        </p:nvPicPr>
        <p:blipFill>
          <a:blip r:embed="rId2"/>
          <a:srcRect l="14380"/>
          <a:stretch>
            <a:fillRect/>
          </a:stretch>
        </p:blipFill>
        <p:spPr>
          <a:xfrm>
            <a:off x="-12701" y="12472"/>
            <a:ext cx="13004802" cy="854382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ttangolo">
            <a:extLst>
              <a:ext uri="{FF2B5EF4-FFF2-40B4-BE49-F238E27FC236}">
                <a16:creationId xmlns:a16="http://schemas.microsoft.com/office/drawing/2014/main" id="{45F9F7B9-CA04-1E26-7A50-51F318C73F29}"/>
              </a:ext>
            </a:extLst>
          </p:cNvPr>
          <p:cNvSpPr/>
          <p:nvPr/>
        </p:nvSpPr>
        <p:spPr>
          <a:xfrm>
            <a:off x="-25400" y="-9428"/>
            <a:ext cx="13030200" cy="2090435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77" name="Rettangolo"/>
          <p:cNvSpPr/>
          <p:nvPr/>
        </p:nvSpPr>
        <p:spPr>
          <a:xfrm>
            <a:off x="-25400" y="8509000"/>
            <a:ext cx="13055600" cy="12700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81" name="Atto di indirizzo per le attività della scuola"/>
          <p:cNvSpPr txBox="1">
            <a:spLocks noGrp="1"/>
          </p:cNvSpPr>
          <p:nvPr>
            <p:ph type="title"/>
          </p:nvPr>
        </p:nvSpPr>
        <p:spPr>
          <a:xfrm>
            <a:off x="571500" y="363749"/>
            <a:ext cx="11861800" cy="1312862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defTabSz="305815">
              <a:defRPr sz="46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algn="ctr"/>
            <a:r>
              <a:rPr lang="it-IT" dirty="0">
                <a:solidFill>
                  <a:schemeClr val="bg1"/>
                </a:solidFill>
              </a:rPr>
              <a:t>FAQ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D079A1F-331E-AD61-B868-107A15693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8" y="8603602"/>
            <a:ext cx="1987670" cy="108079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439F1E6-0B79-F1DE-82D0-4255C2E45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9685" y="8731759"/>
            <a:ext cx="2298700" cy="8509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138B8FD-E5AB-934E-BA6F-ADE3237DB6EB}"/>
              </a:ext>
            </a:extLst>
          </p:cNvPr>
          <p:cNvSpPr txBox="1"/>
          <p:nvPr/>
        </p:nvSpPr>
        <p:spPr>
          <a:xfrm>
            <a:off x="93662" y="2266849"/>
            <a:ext cx="12792076" cy="5704126"/>
          </a:xfrm>
          <a:prstGeom prst="rect">
            <a:avLst/>
          </a:prstGeom>
          <a:solidFill>
            <a:srgbClr val="FFFFFF">
              <a:alpha val="6902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tx1"/>
                </a:solidFill>
              </a:rPr>
              <a:t>L’esito degli esami ha effetto sulla valutazione?</a:t>
            </a:r>
          </a:p>
          <a:p>
            <a:pPr algn="l"/>
            <a:r>
              <a:rPr lang="it-IT" sz="2800" dirty="0">
                <a:solidFill>
                  <a:schemeClr val="tx1"/>
                </a:solidFill>
              </a:rPr>
              <a:t>No, l’esito degli esami è completamente indipendente dalla valutazione curricolare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tx1"/>
                </a:solidFill>
              </a:rPr>
              <a:t>Si possono ripetere gli esami se non si è soddisfatti della valutazione?</a:t>
            </a:r>
          </a:p>
          <a:p>
            <a:pPr algn="l"/>
            <a:r>
              <a:rPr lang="it-IT" sz="2800" dirty="0">
                <a:solidFill>
                  <a:schemeClr val="tx1"/>
                </a:solidFill>
              </a:rPr>
              <a:t>Sì, si possono ripetere quante volte si vuole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tx1"/>
                </a:solidFill>
              </a:rPr>
              <a:t>Quali competenze linguistiche sono necessarie per aderire al programma?</a:t>
            </a:r>
          </a:p>
          <a:p>
            <a:pPr algn="l"/>
            <a:r>
              <a:rPr lang="it-IT" sz="2800" dirty="0">
                <a:solidFill>
                  <a:schemeClr val="tx1"/>
                </a:solidFill>
              </a:rPr>
              <a:t>È consigliabile possedere un livello almeno A2 per seguire i corsi senza problemi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tx1"/>
                </a:solidFill>
              </a:rPr>
              <a:t>Possedere una certificazione linguistica è obbligatorio per essere ammessi?</a:t>
            </a:r>
          </a:p>
          <a:p>
            <a:pPr algn="l"/>
            <a:r>
              <a:rPr lang="it-IT" sz="2800" dirty="0">
                <a:solidFill>
                  <a:schemeClr val="tx1"/>
                </a:solidFill>
              </a:rPr>
              <a:t>No, ma è utile per essere ammessi (in caso di numero di domande eccedenti i posti disponibili viene stilata una graduatoria di merito)</a:t>
            </a:r>
          </a:p>
        </p:txBody>
      </p:sp>
    </p:spTree>
    <p:extLst>
      <p:ext uri="{BB962C8B-B14F-4D97-AF65-F5344CB8AC3E}">
        <p14:creationId xmlns:p14="http://schemas.microsoft.com/office/powerpoint/2010/main" val="1809414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HOTO-2018-08-22-17-02-34.jpg" descr="PHOTO-2018-08-22-17-02-34.jpg"/>
          <p:cNvPicPr>
            <a:picLocks noChangeAspect="1"/>
          </p:cNvPicPr>
          <p:nvPr/>
        </p:nvPicPr>
        <p:blipFill>
          <a:blip r:embed="rId2"/>
          <a:srcRect l="14380"/>
          <a:stretch>
            <a:fillRect/>
          </a:stretch>
        </p:blipFill>
        <p:spPr>
          <a:xfrm>
            <a:off x="-12701" y="12472"/>
            <a:ext cx="13004802" cy="854382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ttangolo">
            <a:extLst>
              <a:ext uri="{FF2B5EF4-FFF2-40B4-BE49-F238E27FC236}">
                <a16:creationId xmlns:a16="http://schemas.microsoft.com/office/drawing/2014/main" id="{45F9F7B9-CA04-1E26-7A50-51F318C73F29}"/>
              </a:ext>
            </a:extLst>
          </p:cNvPr>
          <p:cNvSpPr/>
          <p:nvPr/>
        </p:nvSpPr>
        <p:spPr>
          <a:xfrm>
            <a:off x="-25400" y="-9428"/>
            <a:ext cx="13030200" cy="2090435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77" name="Rettangolo"/>
          <p:cNvSpPr/>
          <p:nvPr/>
        </p:nvSpPr>
        <p:spPr>
          <a:xfrm>
            <a:off x="-25400" y="8509000"/>
            <a:ext cx="13055600" cy="12700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81" name="Atto di indirizzo per le attività della scuola"/>
          <p:cNvSpPr txBox="1">
            <a:spLocks noGrp="1"/>
          </p:cNvSpPr>
          <p:nvPr>
            <p:ph type="title"/>
          </p:nvPr>
        </p:nvSpPr>
        <p:spPr>
          <a:xfrm>
            <a:off x="571500" y="363749"/>
            <a:ext cx="11861800" cy="1312862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defTabSz="305815">
              <a:defRPr sz="46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algn="ctr"/>
            <a:r>
              <a:rPr lang="it-IT" dirty="0">
                <a:solidFill>
                  <a:schemeClr val="bg1"/>
                </a:solidFill>
              </a:rPr>
              <a:t>FAQ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D079A1F-331E-AD61-B868-107A15693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8" y="8603602"/>
            <a:ext cx="1987670" cy="108079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439F1E6-0B79-F1DE-82D0-4255C2E45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9685" y="8731759"/>
            <a:ext cx="2298700" cy="8509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138B8FD-E5AB-934E-BA6F-ADE3237DB6EB}"/>
              </a:ext>
            </a:extLst>
          </p:cNvPr>
          <p:cNvSpPr txBox="1"/>
          <p:nvPr/>
        </p:nvSpPr>
        <p:spPr>
          <a:xfrm>
            <a:off x="93662" y="2202678"/>
            <a:ext cx="12792076" cy="6135013"/>
          </a:xfrm>
          <a:prstGeom prst="rect">
            <a:avLst/>
          </a:prstGeom>
          <a:solidFill>
            <a:srgbClr val="FFFFFF">
              <a:alpha val="6902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tx1"/>
                </a:solidFill>
              </a:rPr>
              <a:t>Entro quando bisogna conseguire la certificazione linguistica per vedersi riconosciuto un punteggio aggiuntivo in graduatoria?</a:t>
            </a:r>
          </a:p>
          <a:p>
            <a:pPr algn="l"/>
            <a:r>
              <a:rPr lang="it-IT" sz="2800" dirty="0">
                <a:solidFill>
                  <a:schemeClr val="tx1"/>
                </a:solidFill>
              </a:rPr>
              <a:t>Entro il termine di presentazione delle domande di iscrizione (solitamente, fine gennaio/inizi febbraio)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tx1"/>
                </a:solidFill>
              </a:rPr>
              <a:t>Qual è il minimo livello CEFR certificato che dà diritto a punti aggiuntivi nelle graduatorie di ammissione?</a:t>
            </a:r>
          </a:p>
          <a:p>
            <a:pPr algn="l"/>
            <a:r>
              <a:rPr lang="it-IT" sz="2800" dirty="0">
                <a:solidFill>
                  <a:schemeClr val="tx1"/>
                </a:solidFill>
              </a:rPr>
              <a:t>Il minimo livello cui vengono riconosciuti punti aggiuntivi è il CEFR B1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tx1"/>
                </a:solidFill>
              </a:rPr>
              <a:t>Quali sono gli altri criteri di ammissione, e quanti punti vengono assegnati per ogni criterio?</a:t>
            </a:r>
          </a:p>
          <a:p>
            <a:pPr algn="l"/>
            <a:r>
              <a:rPr lang="it-IT" sz="2800" dirty="0">
                <a:solidFill>
                  <a:schemeClr val="tx1"/>
                </a:solidFill>
              </a:rPr>
              <a:t>I criteri di ammissione sono deliberati ogni anno dal Consiglio di Istituto e vengono pubblicati sul sito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tx1"/>
                </a:solidFill>
              </a:rPr>
              <a:t>Quando si sa se si è stati ammessi?</a:t>
            </a:r>
          </a:p>
          <a:p>
            <a:pPr algn="l"/>
            <a:r>
              <a:rPr lang="it-IT" sz="2800" dirty="0">
                <a:solidFill>
                  <a:schemeClr val="tx1"/>
                </a:solidFill>
              </a:rPr>
              <a:t>Subito dopo la chiusura delle iscrizioni, se necessario, viene stilata la graduatoria, ed entro un paio di settimane viene pubblicata la lista degli iscritti</a:t>
            </a:r>
          </a:p>
        </p:txBody>
      </p:sp>
    </p:spTree>
    <p:extLst>
      <p:ext uri="{BB962C8B-B14F-4D97-AF65-F5344CB8AC3E}">
        <p14:creationId xmlns:p14="http://schemas.microsoft.com/office/powerpoint/2010/main" val="1620087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Rettangolo"/>
          <p:cNvSpPr/>
          <p:nvPr/>
        </p:nvSpPr>
        <p:spPr>
          <a:xfrm>
            <a:off x="-25400" y="8509000"/>
            <a:ext cx="13055600" cy="1270000"/>
          </a:xfrm>
          <a:prstGeom prst="rect">
            <a:avLst/>
          </a:prstGeom>
          <a:solidFill>
            <a:srgbClr val="A0405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442" name="Presentazione estrapolata dal PTOF 2016-19 a cura…"/>
          <p:cNvSpPr txBox="1"/>
          <p:nvPr/>
        </p:nvSpPr>
        <p:spPr>
          <a:xfrm>
            <a:off x="943280" y="2745914"/>
            <a:ext cx="11548173" cy="6104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b="1" dirty="0"/>
              <a:t>Dirigente Scolastico</a:t>
            </a:r>
            <a:r>
              <a:rPr lang="it-IT" sz="1600" dirty="0"/>
              <a:t>,</a:t>
            </a:r>
            <a:r>
              <a:rPr lang="it-IT" sz="1600" b="1" dirty="0"/>
              <a:t> </a:t>
            </a:r>
            <a:r>
              <a:rPr lang="it-IT" sz="1600" dirty="0"/>
              <a:t>Prof.ssa Claudia </a:t>
            </a:r>
            <a:r>
              <a:rPr lang="it-IT" sz="1600" dirty="0" err="1"/>
              <a:t>Sabatano</a:t>
            </a:r>
            <a:r>
              <a:rPr lang="it-IT" sz="1600" dirty="0"/>
              <a:t>                         	</a:t>
            </a:r>
            <a:r>
              <a:rPr lang="it-IT" sz="1600" dirty="0">
                <a:solidFill>
                  <a:srgbClr val="88242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claudia.sabatano@liceocavour.edu.it</a:t>
            </a:r>
            <a:endParaRPr lang="it-IT" sz="1600" dirty="0">
              <a:solidFill>
                <a:srgbClr val="88242E"/>
              </a:solidFill>
            </a:endParaRP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it-IT" sz="1600" dirty="0">
              <a:solidFill>
                <a:srgbClr val="88242E"/>
              </a:solidFill>
            </a:endParaRP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b="1" dirty="0"/>
              <a:t>Primo collaboratore</a:t>
            </a:r>
            <a:r>
              <a:rPr lang="it-IT" sz="1600" dirty="0"/>
              <a:t>,</a:t>
            </a:r>
            <a:r>
              <a:rPr lang="it-IT" sz="1600" b="1" dirty="0"/>
              <a:t> </a:t>
            </a:r>
            <a:r>
              <a:rPr lang="it-IT" sz="1600" dirty="0"/>
              <a:t>Prof.ssa Piera Di Nella                                 	</a:t>
            </a:r>
            <a:r>
              <a:rPr lang="it-IT" sz="1600" dirty="0">
                <a:solidFill>
                  <a:srgbClr val="88242E"/>
                </a:solidFill>
                <a:latin typeface="Helvetica Neue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piera.dinella</a:t>
            </a:r>
            <a:r>
              <a:rPr lang="it-IT" sz="1600" dirty="0">
                <a:solidFill>
                  <a:srgbClr val="88242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@liceocavour.edu.it</a:t>
            </a:r>
            <a:endParaRPr lang="it-IT" sz="1600" dirty="0">
              <a:solidFill>
                <a:srgbClr val="88242E"/>
              </a:solidFill>
            </a:endParaRP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b="1" dirty="0"/>
              <a:t>Secondo collaboratore</a:t>
            </a:r>
            <a:r>
              <a:rPr lang="it-IT" sz="1600" dirty="0"/>
              <a:t>,</a:t>
            </a:r>
            <a:r>
              <a:rPr lang="it-IT" sz="1600" b="1" dirty="0"/>
              <a:t> </a:t>
            </a:r>
            <a:r>
              <a:rPr lang="it-IT" sz="1600" dirty="0"/>
              <a:t>Prof.ssa Teresita d’Agostino                   	</a:t>
            </a:r>
            <a:r>
              <a:rPr lang="it-IT" sz="1600" dirty="0">
                <a:solidFill>
                  <a:srgbClr val="88242E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teresita.dagostino@liceocavour.edu.it</a:t>
            </a:r>
            <a:r>
              <a:rPr lang="it-IT" sz="1600" dirty="0">
                <a:solidFill>
                  <a:srgbClr val="88242E"/>
                </a:solidFill>
              </a:rPr>
              <a:t> </a:t>
            </a: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it-IT" sz="1600" b="1" dirty="0"/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b="1" dirty="0"/>
              <a:t>Referenti Inclusione  </a:t>
            </a: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dirty="0"/>
              <a:t>Prof.ssa Alessandra Carlini                                                           	</a:t>
            </a:r>
            <a:r>
              <a:rPr lang="it-IT" sz="1600" dirty="0">
                <a:solidFill>
                  <a:srgbClr val="88242E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alessandra.carlini@liceocavour.edu.it</a:t>
            </a:r>
            <a:r>
              <a:rPr lang="it-IT" sz="1600" dirty="0">
                <a:solidFill>
                  <a:srgbClr val="88242E"/>
                </a:solidFill>
              </a:rPr>
              <a:t> </a:t>
            </a: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b="1" dirty="0"/>
              <a:t>Referente Studenti Atleti </a:t>
            </a: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dirty="0"/>
              <a:t>Prof.ssa Valentina Nardoni                                                           	</a:t>
            </a:r>
            <a:r>
              <a:rPr lang="it-IT" sz="1600" u="sng" dirty="0" err="1">
                <a:solidFill>
                  <a:srgbClr val="88242E"/>
                </a:solidFill>
              </a:rPr>
              <a:t>valentina.nardoni</a:t>
            </a:r>
            <a:r>
              <a:rPr lang="it-IT" sz="1600" u="sng" dirty="0" err="1">
                <a:solidFill>
                  <a:srgbClr val="88242E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@liceocavour.edu.it</a:t>
            </a:r>
            <a:r>
              <a:rPr lang="it-IT" sz="1600" u="sng" dirty="0">
                <a:solidFill>
                  <a:srgbClr val="88242E"/>
                </a:solidFill>
              </a:rPr>
              <a:t> </a:t>
            </a: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it-IT" sz="1600" b="1" dirty="0"/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it-IT" sz="1600" dirty="0">
              <a:solidFill>
                <a:srgbClr val="88242E"/>
              </a:solidFill>
            </a:endParaRP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it-IT" sz="1600" b="1" dirty="0"/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b="1" dirty="0"/>
              <a:t>Coordinamento Orientamento</a:t>
            </a: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dirty="0"/>
              <a:t>Prof. Ivan </a:t>
            </a:r>
            <a:r>
              <a:rPr lang="it-IT" sz="1600" dirty="0" err="1"/>
              <a:t>Valcerca</a:t>
            </a:r>
            <a:r>
              <a:rPr lang="it-IT" sz="1600" dirty="0"/>
              <a:t>                                                                         	</a:t>
            </a:r>
            <a:r>
              <a:rPr lang="it-IT" sz="1800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6"/>
              </a:rPr>
              <a:t>orient@liceocavour.edu.it</a:t>
            </a:r>
            <a:endParaRPr lang="it-IT" sz="1800" b="0" i="0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it-IT" sz="1800" b="1" dirty="0"/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b="1" dirty="0"/>
              <a:t>Commissione Orientamento</a:t>
            </a: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dirty="0"/>
              <a:t>Prof.ssa Angela Antonucci   (Ampliamento offerta formativa)         	</a:t>
            </a:r>
            <a:r>
              <a:rPr lang="it-IT" sz="1600" dirty="0">
                <a:solidFill>
                  <a:srgbClr val="88242E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angela.antonucci@liceocavour.edu.it</a:t>
            </a:r>
            <a:r>
              <a:rPr lang="it-IT" sz="1600" dirty="0">
                <a:solidFill>
                  <a:srgbClr val="88242E"/>
                </a:solidFill>
              </a:rPr>
              <a:t> </a:t>
            </a: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dirty="0"/>
              <a:t>Prof.ssa Maria Grazia Costa                                                         	</a:t>
            </a:r>
            <a:r>
              <a:rPr lang="it-IT" sz="1600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6"/>
              </a:rPr>
              <a:t>orient@liceocavour.edu.it</a:t>
            </a:r>
            <a:endParaRPr lang="it-IT" sz="1600" dirty="0">
              <a:solidFill>
                <a:srgbClr val="88242E"/>
              </a:solidFill>
            </a:endParaRP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dirty="0"/>
              <a:t>Prof.ssa Antonella Principali                                                          	</a:t>
            </a:r>
            <a:r>
              <a:rPr lang="it-IT" sz="1600" dirty="0">
                <a:solidFill>
                  <a:srgbClr val="88242E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antonella.principali@liceocavour.edu.it</a:t>
            </a:r>
            <a:r>
              <a:rPr lang="it-IT" sz="1600" dirty="0">
                <a:solidFill>
                  <a:srgbClr val="88242E"/>
                </a:solidFill>
              </a:rPr>
              <a:t> </a:t>
            </a: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dirty="0"/>
              <a:t>Prof. Paolo Francini (Percorso Potenziamento matematico- fisic</a:t>
            </a:r>
            <a:r>
              <a:rPr lang="it-IT" sz="1600" dirty="0">
                <a:solidFill>
                  <a:schemeClr val="tx1"/>
                </a:solidFill>
              </a:rPr>
              <a:t>o) 	</a:t>
            </a:r>
            <a:r>
              <a:rPr lang="it-IT" sz="1600" dirty="0">
                <a:solidFill>
                  <a:srgbClr val="FFC000"/>
                </a:solidFill>
                <a:effectLst/>
                <a:latin typeface="Arial" panose="020B0604020202020204" pitchFamily="34" charset="0"/>
                <a:hlinkClick r:id="rId9"/>
              </a:rPr>
              <a:t>info.pot.fisica@liceocavour.edu.it</a:t>
            </a:r>
            <a:endParaRPr lang="it-IT" sz="1600" dirty="0"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dirty="0"/>
              <a:t>Prof.ssa  Raffaella Mattone (Percorso Cambridge)                         	</a:t>
            </a:r>
            <a:r>
              <a:rPr lang="it-IT" sz="1600" dirty="0">
                <a:solidFill>
                  <a:srgbClr val="FEB510"/>
                </a:solidFill>
                <a:effectLst/>
                <a:latin typeface="Arial" panose="020B0604020202020204" pitchFamily="34" charset="0"/>
                <a:hlinkClick r:id="rId10"/>
              </a:rPr>
              <a:t>info.cambridge@liceocavour.edu.it</a:t>
            </a:r>
            <a:endParaRPr lang="it-IT" sz="1600" dirty="0">
              <a:solidFill>
                <a:srgbClr val="FEB510"/>
              </a:solidFill>
              <a:effectLst/>
              <a:latin typeface="Arial" panose="020B0604020202020204" pitchFamily="34" charset="0"/>
            </a:endParaRP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dirty="0"/>
              <a:t>Prof.ssa Marina Capone (Percorso Scientifico Tradizionale</a:t>
            </a:r>
            <a:r>
              <a:rPr lang="it-IT" sz="1800" dirty="0"/>
              <a:t>)        	</a:t>
            </a:r>
            <a:r>
              <a:rPr lang="it-IT" sz="160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info.scientifico.tradizionale@liceocavour.edu.it</a:t>
            </a:r>
            <a:endParaRPr lang="it-IT" sz="160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it-IT" sz="1600" dirty="0">
              <a:solidFill>
                <a:srgbClr val="FEB510"/>
              </a:solidFill>
              <a:effectLst/>
              <a:latin typeface="Arial" panose="020B0604020202020204" pitchFamily="34" charset="0"/>
            </a:endParaRP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it-IT" sz="1600" dirty="0"/>
          </a:p>
        </p:txBody>
      </p:sp>
      <p:pic>
        <p:nvPicPr>
          <p:cNvPr id="2" name="PHOTO-2018-08-22-17-02-34.jpg" descr="PHOTO-2018-08-22-17-02-34.jpg">
            <a:extLst>
              <a:ext uri="{FF2B5EF4-FFF2-40B4-BE49-F238E27FC236}">
                <a16:creationId xmlns:a16="http://schemas.microsoft.com/office/drawing/2014/main" id="{724BCB2F-FEBE-4045-AD91-1F6CA65F10C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42130" b="22493"/>
          <a:stretch/>
        </p:blipFill>
        <p:spPr>
          <a:xfrm>
            <a:off x="0" y="1"/>
            <a:ext cx="13004800" cy="258775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lternanza scuola-lavoro">
            <a:extLst>
              <a:ext uri="{FF2B5EF4-FFF2-40B4-BE49-F238E27FC236}">
                <a16:creationId xmlns:a16="http://schemas.microsoft.com/office/drawing/2014/main" id="{BB99D686-9100-4E88-87EC-73A012E9E4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9308" y="1078282"/>
            <a:ext cx="8457308" cy="932857"/>
          </a:xfrm>
          <a:prstGeom prst="rect">
            <a:avLst/>
          </a:prstGeom>
          <a:noFill/>
        </p:spPr>
        <p:txBody>
          <a:bodyPr>
            <a:normAutofit fontScale="90000"/>
          </a:bodyPr>
          <a:lstStyle>
            <a:lvl1pPr defTabSz="352042">
              <a:defRPr sz="5300" b="1">
                <a:solidFill>
                  <a:srgbClr val="A0405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lang="it-IT" dirty="0">
                <a:solidFill>
                  <a:srgbClr val="FFC000"/>
                </a:solidFill>
              </a:rPr>
              <a:t>Per contattarci scrivete a…</a:t>
            </a:r>
            <a:endParaRPr dirty="0">
              <a:solidFill>
                <a:srgbClr val="FFC000"/>
              </a:solidFill>
            </a:endParaRP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717D4A7C-D054-5249-BBDA-0AC2034D7FC1}"/>
              </a:ext>
            </a:extLst>
          </p:cNvPr>
          <p:cNvCxnSpPr>
            <a:cxnSpLocks/>
          </p:cNvCxnSpPr>
          <p:nvPr/>
        </p:nvCxnSpPr>
        <p:spPr>
          <a:xfrm>
            <a:off x="513347" y="1524000"/>
            <a:ext cx="0" cy="6622781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F42106F9-095B-3385-3F35-65A99E07AD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79685" y="8731759"/>
            <a:ext cx="2298700" cy="8509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52EAFF4-A691-812B-ACA3-9258C23ED3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988" y="8603602"/>
            <a:ext cx="1987670" cy="108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1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HOTO-2018-08-22-17-02-34.jpg" descr="PHOTO-2018-08-22-17-02-34.jpg">
            <a:extLst>
              <a:ext uri="{FF2B5EF4-FFF2-40B4-BE49-F238E27FC236}">
                <a16:creationId xmlns:a16="http://schemas.microsoft.com/office/drawing/2014/main" id="{3064BA16-74D0-174A-BB55-F8A0B0A655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80"/>
          <a:stretch>
            <a:fillRect/>
          </a:stretch>
        </p:blipFill>
        <p:spPr>
          <a:xfrm>
            <a:off x="-12701" y="12472"/>
            <a:ext cx="13004802" cy="854382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ttangolo">
            <a:extLst>
              <a:ext uri="{FF2B5EF4-FFF2-40B4-BE49-F238E27FC236}">
                <a16:creationId xmlns:a16="http://schemas.microsoft.com/office/drawing/2014/main" id="{2F2F880C-EAEC-42AB-B2A5-2230E071292D}"/>
              </a:ext>
            </a:extLst>
          </p:cNvPr>
          <p:cNvSpPr/>
          <p:nvPr/>
        </p:nvSpPr>
        <p:spPr>
          <a:xfrm>
            <a:off x="-25400" y="-55266"/>
            <a:ext cx="13030200" cy="2090435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35" name="Rettangolo"/>
          <p:cNvSpPr/>
          <p:nvPr/>
        </p:nvSpPr>
        <p:spPr>
          <a:xfrm>
            <a:off x="-25400" y="8509000"/>
            <a:ext cx="13055600" cy="12700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1" name="Atto di indirizzo per le attività della scuola">
            <a:extLst>
              <a:ext uri="{FF2B5EF4-FFF2-40B4-BE49-F238E27FC236}">
                <a16:creationId xmlns:a16="http://schemas.microsoft.com/office/drawing/2014/main" id="{4DD45644-FAA1-904C-BBC8-954B5FC7452E}"/>
              </a:ext>
            </a:extLst>
          </p:cNvPr>
          <p:cNvSpPr txBox="1">
            <a:spLocks/>
          </p:cNvSpPr>
          <p:nvPr/>
        </p:nvSpPr>
        <p:spPr>
          <a:xfrm>
            <a:off x="404939" y="619049"/>
            <a:ext cx="11861800" cy="85834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30581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algn="ctr" hangingPunct="1"/>
            <a:r>
              <a:rPr lang="it-IT" dirty="0">
                <a:solidFill>
                  <a:schemeClr val="bg1"/>
                </a:solidFill>
              </a:rPr>
              <a:t>Un po’ di storia dell’indirizzo Cambridge…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B47E1BA-078E-B459-B360-DFDB86DD6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8" y="8603602"/>
            <a:ext cx="1987670" cy="108079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12BF84C-7A97-C95E-22B0-ADFECCC86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9685" y="8731759"/>
            <a:ext cx="2298700" cy="8509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08592AB-F8B4-E749-947F-3C85C2256731}"/>
              </a:ext>
            </a:extLst>
          </p:cNvPr>
          <p:cNvSpPr txBox="1"/>
          <p:nvPr/>
        </p:nvSpPr>
        <p:spPr>
          <a:xfrm>
            <a:off x="3176" y="1768055"/>
            <a:ext cx="12974812" cy="6704399"/>
          </a:xfrm>
          <a:prstGeom prst="rect">
            <a:avLst/>
          </a:prstGeom>
          <a:solidFill>
            <a:srgbClr val="F3F3F3">
              <a:alpha val="7490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2015-2016:   1 classe con Math, Physics, English </a:t>
            </a:r>
            <a:r>
              <a:rPr kumimoji="0" lang="it-IT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as</a:t>
            </a: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a </a:t>
            </a:r>
            <a:r>
              <a:rPr kumimoji="0" lang="it-IT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Second Language (ESL) </a:t>
            </a: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lang="it-IT" sz="2400" dirty="0"/>
              <a:t>				</a:t>
            </a: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+ 3 classi con solo ESL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2400" dirty="0"/>
              <a:t>2016-2017:   </a:t>
            </a:r>
            <a:r>
              <a:rPr lang="it-IT" sz="2400" dirty="0">
                <a:solidFill>
                  <a:srgbClr val="FF0000"/>
                </a:solidFill>
              </a:rPr>
              <a:t>2</a:t>
            </a:r>
            <a:r>
              <a:rPr lang="it-IT" sz="2400" dirty="0"/>
              <a:t> classi con Math, Physics, ESL</a:t>
            </a:r>
          </a:p>
          <a:p>
            <a:pPr algn="l">
              <a:spcAft>
                <a:spcPts val="600"/>
              </a:spcAft>
            </a:pPr>
            <a:r>
              <a:rPr lang="it-IT" sz="2400" dirty="0"/>
              <a:t>			       + 2 classi con solo ESL. </a:t>
            </a:r>
            <a:r>
              <a:rPr lang="it-IT" sz="2400" dirty="0">
                <a:solidFill>
                  <a:srgbClr val="FF0000"/>
                </a:solidFill>
              </a:rPr>
              <a:t>Le classi vengono divise in due gruppi per ESL</a:t>
            </a:r>
            <a:r>
              <a:rPr lang="it-IT" sz="2400" dirty="0"/>
              <a:t>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2400" dirty="0"/>
              <a:t>2018-2019:   2 classi con Math, Physics, ESL</a:t>
            </a:r>
          </a:p>
          <a:p>
            <a:pPr lvl="2" algn="l">
              <a:spcAft>
                <a:spcPts val="600"/>
              </a:spcAft>
            </a:pPr>
            <a:r>
              <a:rPr lang="it-IT" sz="2400" dirty="0"/>
              <a:t>			       + 1 classe con ESL e </a:t>
            </a:r>
            <a:r>
              <a:rPr lang="it-IT" sz="2400" dirty="0" err="1">
                <a:solidFill>
                  <a:srgbClr val="FF0000"/>
                </a:solidFill>
              </a:rPr>
              <a:t>Geography</a:t>
            </a:r>
            <a:r>
              <a:rPr lang="it-IT" sz="2400" dirty="0"/>
              <a:t> (</a:t>
            </a:r>
            <a:r>
              <a:rPr lang="it-IT" sz="2400" dirty="0">
                <a:solidFill>
                  <a:srgbClr val="FF0000"/>
                </a:solidFill>
              </a:rPr>
              <a:t>solo madrelingua</a:t>
            </a:r>
            <a:r>
              <a:rPr lang="it-IT" sz="2400" dirty="0"/>
              <a:t>)  				 			                     + 1 classe con «</a:t>
            </a:r>
            <a:r>
              <a:rPr lang="it-IT" sz="2400" dirty="0">
                <a:solidFill>
                  <a:srgbClr val="FF0000"/>
                </a:solidFill>
              </a:rPr>
              <a:t>inglese potenziato</a:t>
            </a:r>
            <a:r>
              <a:rPr lang="it-IT" sz="2400" dirty="0"/>
              <a:t>» (certificazioni linguistiche)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2400" dirty="0"/>
              <a:t>2019-2020:   2 classi con Math, Physics, ESL</a:t>
            </a:r>
          </a:p>
          <a:p>
            <a:pPr lvl="2" algn="l">
              <a:spcAft>
                <a:spcPts val="600"/>
              </a:spcAft>
            </a:pPr>
            <a:r>
              <a:rPr lang="it-IT" sz="2400" dirty="0"/>
              <a:t>			       + 1 classe con </a:t>
            </a:r>
            <a:r>
              <a:rPr lang="it-IT" sz="2400" dirty="0">
                <a:solidFill>
                  <a:srgbClr val="FF0000"/>
                </a:solidFill>
              </a:rPr>
              <a:t>Math</a:t>
            </a:r>
            <a:r>
              <a:rPr lang="it-IT" sz="2400" dirty="0"/>
              <a:t>, ESL e </a:t>
            </a:r>
            <a:r>
              <a:rPr lang="it-IT" sz="2400" dirty="0" err="1"/>
              <a:t>Geography</a:t>
            </a:r>
            <a:r>
              <a:rPr lang="it-IT" sz="2400" dirty="0"/>
              <a:t> (solo madrelingua)  				 		                     + 1 classe con «inglese potenziato»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2400" dirty="0"/>
              <a:t>2021-2022:   2 classi con Math, Physics, ESL (</a:t>
            </a:r>
            <a:r>
              <a:rPr lang="it-IT" sz="2400" dirty="0">
                <a:solidFill>
                  <a:srgbClr val="FF0000"/>
                </a:solidFill>
              </a:rPr>
              <a:t>con A-</a:t>
            </a:r>
            <a:r>
              <a:rPr lang="it-IT" sz="2400" dirty="0" err="1">
                <a:solidFill>
                  <a:srgbClr val="FF0000"/>
                </a:solidFill>
              </a:rPr>
              <a:t>level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math</a:t>
            </a:r>
            <a:r>
              <a:rPr lang="it-IT" sz="2400" dirty="0">
                <a:solidFill>
                  <a:srgbClr val="FF0000"/>
                </a:solidFill>
              </a:rPr>
              <a:t> al 2° biennio</a:t>
            </a:r>
            <a:r>
              <a:rPr lang="it-IT" sz="2400" dirty="0"/>
              <a:t>)</a:t>
            </a:r>
          </a:p>
          <a:p>
            <a:pPr lvl="2" algn="l"/>
            <a:r>
              <a:rPr lang="it-IT" sz="2400" dirty="0"/>
              <a:t>			       + 1 classe con Math, </a:t>
            </a:r>
            <a:r>
              <a:rPr lang="it-IT" sz="2400" dirty="0" err="1">
                <a:solidFill>
                  <a:srgbClr val="FF0000"/>
                </a:solidFill>
              </a:rPr>
              <a:t>Geography</a:t>
            </a:r>
            <a:r>
              <a:rPr lang="it-IT" sz="2400" dirty="0"/>
              <a:t>, ESL (</a:t>
            </a:r>
            <a:r>
              <a:rPr lang="it-IT" sz="2400" dirty="0">
                <a:solidFill>
                  <a:srgbClr val="FF0000"/>
                </a:solidFill>
              </a:rPr>
              <a:t>con Global </a:t>
            </a:r>
            <a:r>
              <a:rPr lang="it-IT" sz="2400" dirty="0" err="1">
                <a:solidFill>
                  <a:srgbClr val="FF0000"/>
                </a:solidFill>
              </a:rPr>
              <a:t>Perspectives</a:t>
            </a:r>
            <a:r>
              <a:rPr lang="it-IT" sz="2400" dirty="0">
                <a:solidFill>
                  <a:srgbClr val="FF0000"/>
                </a:solidFill>
              </a:rPr>
              <a:t> al 2° biennio</a:t>
            </a:r>
            <a:r>
              <a:rPr lang="it-IT" sz="2400" dirty="0"/>
              <a:t>)</a:t>
            </a:r>
          </a:p>
          <a:p>
            <a:pPr lvl="2" algn="l">
              <a:spcAft>
                <a:spcPts val="600"/>
              </a:spcAft>
            </a:pPr>
            <a:r>
              <a:rPr lang="it-IT" sz="2400" dirty="0"/>
              <a:t>				+ 1 classe con «inglese potenziato»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2023-2024:</a:t>
            </a:r>
            <a:r>
              <a:rPr lang="it-IT" sz="2400" dirty="0">
                <a:uFill>
                  <a:solidFill>
                    <a:srgbClr val="FF0000"/>
                  </a:solidFill>
                </a:uFill>
              </a:rPr>
              <a:t>   2 classi con Math, Physics, ESL (con A-</a:t>
            </a:r>
            <a:r>
              <a:rPr lang="it-IT" sz="2400" dirty="0" err="1">
                <a:uFill>
                  <a:solidFill>
                    <a:srgbClr val="FF0000"/>
                  </a:solidFill>
                </a:uFill>
              </a:rPr>
              <a:t>level</a:t>
            </a:r>
            <a:r>
              <a:rPr lang="it-IT" sz="240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it-IT" sz="2400" dirty="0" err="1">
                <a:uFill>
                  <a:solidFill>
                    <a:srgbClr val="FF0000"/>
                  </a:solidFill>
                </a:uFill>
              </a:rPr>
              <a:t>math</a:t>
            </a:r>
            <a:r>
              <a:rPr lang="it-IT" sz="2400" dirty="0">
                <a:uFill>
                  <a:solidFill>
                    <a:srgbClr val="FF0000"/>
                  </a:solidFill>
                </a:uFill>
              </a:rPr>
              <a:t> al 2° biennio)</a:t>
            </a:r>
          </a:p>
          <a:p>
            <a:pPr lvl="2" algn="l"/>
            <a:r>
              <a:rPr lang="it-IT" sz="2400" dirty="0"/>
              <a:t>			       </a:t>
            </a:r>
            <a:r>
              <a:rPr lang="it-IT" sz="2400" dirty="0">
                <a:uFill>
                  <a:solidFill>
                    <a:srgbClr val="FF0000"/>
                  </a:solidFill>
                </a:uFill>
              </a:rPr>
              <a:t>+ </a:t>
            </a:r>
            <a:r>
              <a:rPr lang="it-IT" sz="24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2</a:t>
            </a:r>
            <a:r>
              <a:rPr lang="it-IT" sz="2400" dirty="0">
                <a:uFill>
                  <a:solidFill>
                    <a:srgbClr val="FF0000"/>
                  </a:solidFill>
                </a:uFill>
              </a:rPr>
              <a:t> classi con Math, </a:t>
            </a:r>
            <a:r>
              <a:rPr lang="it-IT" sz="2400" dirty="0" err="1">
                <a:uFill>
                  <a:solidFill>
                    <a:srgbClr val="FF0000"/>
                  </a:solidFill>
                </a:uFill>
              </a:rPr>
              <a:t>Geography</a:t>
            </a:r>
            <a:r>
              <a:rPr lang="it-IT" sz="2400" dirty="0">
                <a:uFill>
                  <a:solidFill>
                    <a:srgbClr val="FF0000"/>
                  </a:solidFill>
                </a:uFill>
              </a:rPr>
              <a:t>, ESL (con Global </a:t>
            </a:r>
            <a:r>
              <a:rPr lang="it-IT" sz="2400" dirty="0" err="1">
                <a:uFill>
                  <a:solidFill>
                    <a:srgbClr val="FF0000"/>
                  </a:solidFill>
                </a:uFill>
              </a:rPr>
              <a:t>Perspectives</a:t>
            </a:r>
            <a:r>
              <a:rPr lang="it-IT" sz="2400" dirty="0">
                <a:uFill>
                  <a:solidFill>
                    <a:srgbClr val="FF0000"/>
                  </a:solidFill>
                </a:uFill>
              </a:rPr>
              <a:t> al 2° biennio</a:t>
            </a:r>
            <a:r>
              <a:rPr lang="it-IT" sz="2400" dirty="0"/>
              <a:t>)</a:t>
            </a:r>
          </a:p>
          <a:p>
            <a:pPr marL="2312988" lvl="2" indent="-2312988" algn="l"/>
            <a:r>
              <a:rPr lang="it-IT" sz="2400" dirty="0"/>
              <a:t>	</a:t>
            </a:r>
            <a:r>
              <a:rPr lang="it-IT" sz="2000" dirty="0"/>
              <a:t>	Il «potenziamento di inglese» (corsi per il conseguimento delle certificazioni linguistiche) rimane un progetto extracurricolare </a:t>
            </a:r>
            <a:r>
              <a:rPr lang="it-IT" sz="2000" dirty="0">
                <a:solidFill>
                  <a:srgbClr val="FF0000"/>
                </a:solidFill>
              </a:rPr>
              <a:t>a disposizione  di tutti gli studenti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HOTO-2018-08-22-17-02-34.jpg" descr="PHOTO-2018-08-22-17-02-34.jpg">
            <a:extLst>
              <a:ext uri="{FF2B5EF4-FFF2-40B4-BE49-F238E27FC236}">
                <a16:creationId xmlns:a16="http://schemas.microsoft.com/office/drawing/2014/main" id="{3064BA16-74D0-174A-BB55-F8A0B0A655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80"/>
          <a:stretch>
            <a:fillRect/>
          </a:stretch>
        </p:blipFill>
        <p:spPr>
          <a:xfrm>
            <a:off x="-25400" y="355372"/>
            <a:ext cx="13004802" cy="854382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ttangolo">
            <a:extLst>
              <a:ext uri="{FF2B5EF4-FFF2-40B4-BE49-F238E27FC236}">
                <a16:creationId xmlns:a16="http://schemas.microsoft.com/office/drawing/2014/main" id="{2F2F880C-EAEC-42AB-B2A5-2230E071292D}"/>
              </a:ext>
            </a:extLst>
          </p:cNvPr>
          <p:cNvSpPr/>
          <p:nvPr/>
        </p:nvSpPr>
        <p:spPr>
          <a:xfrm>
            <a:off x="-25400" y="-55266"/>
            <a:ext cx="13030200" cy="2090435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35" name="Rettangolo"/>
          <p:cNvSpPr/>
          <p:nvPr/>
        </p:nvSpPr>
        <p:spPr>
          <a:xfrm>
            <a:off x="-25400" y="8509000"/>
            <a:ext cx="13055600" cy="12700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1" name="Atto di indirizzo per le attività della scuola">
            <a:extLst>
              <a:ext uri="{FF2B5EF4-FFF2-40B4-BE49-F238E27FC236}">
                <a16:creationId xmlns:a16="http://schemas.microsoft.com/office/drawing/2014/main" id="{4DD45644-FAA1-904C-BBC8-954B5FC7452E}"/>
              </a:ext>
            </a:extLst>
          </p:cNvPr>
          <p:cNvSpPr txBox="1">
            <a:spLocks/>
          </p:cNvSpPr>
          <p:nvPr/>
        </p:nvSpPr>
        <p:spPr>
          <a:xfrm>
            <a:off x="404938" y="355372"/>
            <a:ext cx="12217047" cy="112201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 fontScale="85000" lnSpcReduction="20000"/>
          </a:bodyPr>
          <a:lstStyle>
            <a:lvl1pPr marL="0" marR="0" indent="0" algn="l" defTabSz="30581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algn="ctr" hangingPunct="1"/>
            <a:r>
              <a:rPr lang="it-IT" dirty="0">
                <a:solidFill>
                  <a:schemeClr val="bg1"/>
                </a:solidFill>
              </a:rPr>
              <a:t>Un po’ di storia dell’indirizzo Cambridge: </a:t>
            </a:r>
          </a:p>
          <a:p>
            <a:pPr algn="ctr" hangingPunct="1"/>
            <a:r>
              <a:rPr lang="it-IT" dirty="0">
                <a:solidFill>
                  <a:schemeClr val="bg1"/>
                </a:solidFill>
              </a:rPr>
              <a:t>i risultati dei nostri studenti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B47E1BA-078E-B459-B360-DFDB86DD6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8" y="8603602"/>
            <a:ext cx="1987670" cy="108079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12BF84C-7A97-C95E-22B0-ADFECCC86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9685" y="8731759"/>
            <a:ext cx="2298700" cy="8509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7845B2B-171B-794B-96F0-45C622954019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50081" y="2157406"/>
            <a:ext cx="5157788" cy="30861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B79229B-6195-4B4E-818C-7F709D2734E1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077532" y="2184588"/>
            <a:ext cx="5103586" cy="307538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416A3A5-D7E4-B84B-9F1C-7BC75CF9154E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950081" y="5338109"/>
            <a:ext cx="5157787" cy="3121768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14399375-C2B9-1C4C-9B29-3F02FE142573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077532" y="5377802"/>
            <a:ext cx="5103586" cy="308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1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HOTO-2018-08-22-17-02-34.jpg" descr="PHOTO-2018-08-22-17-02-34.jpg"/>
          <p:cNvPicPr>
            <a:picLocks noChangeAspect="1"/>
          </p:cNvPicPr>
          <p:nvPr/>
        </p:nvPicPr>
        <p:blipFill>
          <a:blip r:embed="rId2"/>
          <a:srcRect l="14380"/>
          <a:stretch>
            <a:fillRect/>
          </a:stretch>
        </p:blipFill>
        <p:spPr>
          <a:xfrm>
            <a:off x="-12701" y="12472"/>
            <a:ext cx="13004802" cy="854382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ttangolo">
            <a:extLst>
              <a:ext uri="{FF2B5EF4-FFF2-40B4-BE49-F238E27FC236}">
                <a16:creationId xmlns:a16="http://schemas.microsoft.com/office/drawing/2014/main" id="{45F9F7B9-CA04-1E26-7A50-51F318C73F29}"/>
              </a:ext>
            </a:extLst>
          </p:cNvPr>
          <p:cNvSpPr/>
          <p:nvPr/>
        </p:nvSpPr>
        <p:spPr>
          <a:xfrm>
            <a:off x="-25400" y="-9428"/>
            <a:ext cx="13030200" cy="2090435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77" name="Rettangolo"/>
          <p:cNvSpPr/>
          <p:nvPr/>
        </p:nvSpPr>
        <p:spPr>
          <a:xfrm>
            <a:off x="-25400" y="8509000"/>
            <a:ext cx="13055600" cy="12700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81" name="Atto di indirizzo per le attività della scuola"/>
          <p:cNvSpPr txBox="1">
            <a:spLocks noGrp="1"/>
          </p:cNvSpPr>
          <p:nvPr>
            <p:ph type="title"/>
          </p:nvPr>
        </p:nvSpPr>
        <p:spPr>
          <a:xfrm>
            <a:off x="571500" y="128588"/>
            <a:ext cx="11861800" cy="1598612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defTabSz="305815">
              <a:defRPr sz="46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algn="ctr"/>
            <a:r>
              <a:rPr lang="it-IT" dirty="0">
                <a:solidFill>
                  <a:schemeClr val="bg1"/>
                </a:solidFill>
              </a:rPr>
              <a:t>L’offerta formativa Cambridge: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sz="3600" dirty="0">
                <a:solidFill>
                  <a:schemeClr val="bg1"/>
                </a:solidFill>
              </a:rPr>
              <a:t>Cambridge IGCSE con Physics (fino a due classi)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D079A1F-331E-AD61-B868-107A15693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8" y="8603602"/>
            <a:ext cx="1987670" cy="108079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439F1E6-0B79-F1DE-82D0-4255C2E45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9685" y="8731759"/>
            <a:ext cx="2298700" cy="8509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138B8FD-E5AB-934E-BA6F-ADE3237DB6EB}"/>
              </a:ext>
            </a:extLst>
          </p:cNvPr>
          <p:cNvSpPr txBox="1"/>
          <p:nvPr/>
        </p:nvSpPr>
        <p:spPr>
          <a:xfrm>
            <a:off x="93662" y="2585077"/>
            <a:ext cx="12792076" cy="4842351"/>
          </a:xfrm>
          <a:prstGeom prst="rect">
            <a:avLst/>
          </a:prstGeom>
          <a:solidFill>
            <a:srgbClr val="FFFFFF">
              <a:alpha val="6902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2800" b="1" dirty="0">
                <a:solidFill>
                  <a:schemeClr val="tx1"/>
                </a:solidFill>
              </a:rPr>
              <a:t>Primo biennio: </a:t>
            </a:r>
            <a:r>
              <a:rPr lang="it-IT" sz="2800" dirty="0">
                <a:solidFill>
                  <a:schemeClr val="tx1"/>
                </a:solidFill>
              </a:rPr>
              <a:t>conseguimento delle certificazioni Cambridge IGCSE di </a:t>
            </a:r>
          </a:p>
          <a:p>
            <a:pPr marL="944563" lvl="3" indent="-508000" algn="l">
              <a:buFont typeface="Wingdings" pitchFamily="2" charset="2"/>
              <a:buChar char="q"/>
            </a:pPr>
            <a:r>
              <a:rPr lang="it-IT" sz="2800" dirty="0" err="1">
                <a:solidFill>
                  <a:schemeClr val="tx1"/>
                </a:solidFill>
              </a:rPr>
              <a:t>Mathematics</a:t>
            </a:r>
            <a:r>
              <a:rPr lang="it-IT" sz="2800" dirty="0">
                <a:solidFill>
                  <a:schemeClr val="tx1"/>
                </a:solidFill>
              </a:rPr>
              <a:t> (0580, v. </a:t>
            </a:r>
            <a:r>
              <a:rPr lang="it-IT" sz="2400" dirty="0">
                <a:solidFill>
                  <a:schemeClr val="tx1"/>
                </a:solidFill>
                <a:hlinkClick r:id="rId5"/>
              </a:rPr>
              <a:t>https://www.cambridgeinternational.org/Images/662466-2025-2027-syllabus.pdf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800" dirty="0">
                <a:solidFill>
                  <a:schemeClr val="tx1"/>
                </a:solidFill>
              </a:rPr>
              <a:t>) </a:t>
            </a:r>
          </a:p>
          <a:p>
            <a:pPr marL="944563" lvl="3" indent="-508000" algn="l">
              <a:buFont typeface="Wingdings" pitchFamily="2" charset="2"/>
              <a:buChar char="q"/>
            </a:pP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Physics </a:t>
            </a:r>
            <a:r>
              <a:rPr lang="it-IT" sz="2800" dirty="0">
                <a:solidFill>
                  <a:schemeClr val="tx1"/>
                </a:solidFill>
              </a:rPr>
              <a:t>(0625, v. </a:t>
            </a:r>
            <a:r>
              <a:rPr lang="it-IT" sz="2400" dirty="0">
                <a:solidFill>
                  <a:schemeClr val="tx1"/>
                </a:solidFill>
                <a:hlinkClick r:id="rId6"/>
              </a:rPr>
              <a:t>https://www.cambridgeinternational.org/Images/595430-2023-2025-syllabus.pdf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800" dirty="0">
                <a:solidFill>
                  <a:schemeClr val="tx1"/>
                </a:solidFill>
              </a:rPr>
              <a:t>)</a:t>
            </a:r>
            <a:endParaRPr kumimoji="0" lang="it-IT" sz="2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944563" lvl="3" indent="-508000" algn="l">
              <a:buFont typeface="Wingdings" pitchFamily="2" charset="2"/>
              <a:buChar char="q"/>
            </a:pP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English </a:t>
            </a:r>
            <a:r>
              <a:rPr kumimoji="0" lang="it-IT" sz="28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as</a:t>
            </a: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a Second Language </a:t>
            </a:r>
            <a:r>
              <a:rPr lang="it-IT" sz="2800" dirty="0">
                <a:solidFill>
                  <a:schemeClr val="tx1"/>
                </a:solidFill>
              </a:rPr>
              <a:t>(0511, v. </a:t>
            </a:r>
            <a:r>
              <a:rPr lang="it-IT" sz="2400" dirty="0">
                <a:solidFill>
                  <a:schemeClr val="tx1"/>
                </a:solidFill>
                <a:hlinkClick r:id="rId7"/>
              </a:rPr>
              <a:t>https://www.cambridgeinternational.org/Images/637163-2024-2026-syllabus.pdf</a:t>
            </a:r>
            <a:r>
              <a:rPr lang="it-IT" sz="2800" dirty="0">
                <a:solidFill>
                  <a:schemeClr val="tx1"/>
                </a:solidFill>
              </a:rPr>
              <a:t> )</a:t>
            </a:r>
            <a:endParaRPr kumimoji="0" lang="it-IT" sz="2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436563" lvl="3" algn="l"/>
            <a:endParaRPr lang="it-IT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tx1"/>
                </a:solidFill>
              </a:rPr>
              <a:t>Secondo biennio:</a:t>
            </a:r>
            <a:r>
              <a:rPr lang="it-IT" sz="2800" dirty="0">
                <a:solidFill>
                  <a:schemeClr val="tx1"/>
                </a:solidFill>
              </a:rPr>
              <a:t> conseguimento della certificazione Cambridge di </a:t>
            </a:r>
          </a:p>
          <a:p>
            <a:pPr marL="944563" lvl="3" indent="-508000" algn="l">
              <a:buFont typeface="Wingdings" pitchFamily="2" charset="2"/>
              <a:buChar char="q"/>
            </a:pPr>
            <a:r>
              <a:rPr lang="it-IT" sz="2800" dirty="0">
                <a:solidFill>
                  <a:schemeClr val="tx1"/>
                </a:solidFill>
              </a:rPr>
              <a:t>A-</a:t>
            </a:r>
            <a:r>
              <a:rPr lang="it-IT" sz="2800" dirty="0" err="1">
                <a:solidFill>
                  <a:schemeClr val="tx1"/>
                </a:solidFill>
              </a:rPr>
              <a:t>level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Mathematics</a:t>
            </a:r>
            <a:r>
              <a:rPr lang="it-IT" sz="2800" dirty="0">
                <a:solidFill>
                  <a:schemeClr val="tx1"/>
                </a:solidFill>
              </a:rPr>
              <a:t> (9709, v. </a:t>
            </a:r>
            <a:r>
              <a:rPr lang="it-IT" sz="2400" dirty="0">
                <a:solidFill>
                  <a:schemeClr val="tx1"/>
                </a:solidFill>
                <a:hlinkClick r:id="rId8"/>
              </a:rPr>
              <a:t>https://www.cambridgeinternational.org/Images/597421-2023-2025-syllabus.pdf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800" dirty="0">
                <a:solidFill>
                  <a:schemeClr val="tx1"/>
                </a:solidFill>
              </a:rPr>
              <a:t>)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HOTO-2018-08-22-17-02-34.jpg" descr="PHOTO-2018-08-22-17-02-34.jpg"/>
          <p:cNvPicPr>
            <a:picLocks noChangeAspect="1"/>
          </p:cNvPicPr>
          <p:nvPr/>
        </p:nvPicPr>
        <p:blipFill>
          <a:blip r:embed="rId2">
            <a:alphaModFix amt="48162"/>
          </a:blip>
          <a:srcRect l="15016" b="429"/>
          <a:stretch>
            <a:fillRect/>
          </a:stretch>
        </p:blipFill>
        <p:spPr>
          <a:xfrm>
            <a:off x="0" y="0"/>
            <a:ext cx="13090506" cy="8627267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Rettangolo"/>
          <p:cNvSpPr/>
          <p:nvPr/>
        </p:nvSpPr>
        <p:spPr>
          <a:xfrm>
            <a:off x="-25400" y="8509000"/>
            <a:ext cx="13055600" cy="12700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248" name="Piano di studio CAMBRIDGE…"/>
          <p:cNvSpPr txBox="1"/>
          <p:nvPr/>
        </p:nvSpPr>
        <p:spPr>
          <a:xfrm>
            <a:off x="542588" y="104726"/>
            <a:ext cx="6009458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>
                <a:solidFill>
                  <a:srgbClr val="88242E"/>
                </a:solidFill>
              </a:defRPr>
            </a:pPr>
            <a:r>
              <a:rPr dirty="0">
                <a:solidFill>
                  <a:srgbClr val="C00000"/>
                </a:solidFill>
              </a:rPr>
              <a:t>Piano di studio</a:t>
            </a:r>
            <a:endParaRPr lang="it-IT" dirty="0">
              <a:solidFill>
                <a:srgbClr val="C00000"/>
              </a:solidFill>
            </a:endParaRPr>
          </a:p>
          <a:p>
            <a:pPr algn="l">
              <a:defRPr>
                <a:solidFill>
                  <a:srgbClr val="88242E"/>
                </a:solidFill>
              </a:defRPr>
            </a:pPr>
            <a:r>
              <a:rPr dirty="0">
                <a:solidFill>
                  <a:srgbClr val="C00000"/>
                </a:solidFill>
              </a:rPr>
              <a:t>CAMBRIDGE</a:t>
            </a:r>
            <a:r>
              <a:rPr lang="it-IT" dirty="0">
                <a:solidFill>
                  <a:srgbClr val="C00000"/>
                </a:solidFill>
              </a:rPr>
              <a:t> IGCSE</a:t>
            </a:r>
          </a:p>
          <a:p>
            <a:pPr algn="l">
              <a:defRPr>
                <a:solidFill>
                  <a:srgbClr val="88242E"/>
                </a:solidFill>
              </a:defRPr>
            </a:pPr>
            <a:r>
              <a:rPr lang="it-IT" dirty="0">
                <a:solidFill>
                  <a:srgbClr val="C00000"/>
                </a:solidFill>
              </a:rPr>
              <a:t>con Physics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C71EB35D-EFE0-47C4-87BC-1923C7EBF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740960"/>
              </p:ext>
            </p:extLst>
          </p:nvPr>
        </p:nvGraphicFramePr>
        <p:xfrm>
          <a:off x="5902035" y="37639"/>
          <a:ext cx="7102766" cy="8399468"/>
        </p:xfrm>
        <a:graphic>
          <a:graphicData uri="http://schemas.openxmlformats.org/drawingml/2006/table">
            <a:tbl>
              <a:tblPr firstRow="1" firstCol="1" bandRow="1">
                <a:solidFill>
                  <a:srgbClr val="FFFFFF">
                    <a:alpha val="0"/>
                  </a:srgbClr>
                </a:solidFill>
                <a:tableStyleId>{5940675A-B579-460E-94D1-54222C63F5DA}</a:tableStyleId>
              </a:tblPr>
              <a:tblGrid>
                <a:gridCol w="3266966">
                  <a:extLst>
                    <a:ext uri="{9D8B030D-6E8A-4147-A177-3AD203B41FA5}">
                      <a16:colId xmlns:a16="http://schemas.microsoft.com/office/drawing/2014/main" val="1428768198"/>
                    </a:ext>
                  </a:extLst>
                </a:gridCol>
                <a:gridCol w="767160">
                  <a:extLst>
                    <a:ext uri="{9D8B030D-6E8A-4147-A177-3AD203B41FA5}">
                      <a16:colId xmlns:a16="http://schemas.microsoft.com/office/drawing/2014/main" val="2065108920"/>
                    </a:ext>
                  </a:extLst>
                </a:gridCol>
                <a:gridCol w="767160">
                  <a:extLst>
                    <a:ext uri="{9D8B030D-6E8A-4147-A177-3AD203B41FA5}">
                      <a16:colId xmlns:a16="http://schemas.microsoft.com/office/drawing/2014/main" val="2797608979"/>
                    </a:ext>
                  </a:extLst>
                </a:gridCol>
                <a:gridCol w="767160">
                  <a:extLst>
                    <a:ext uri="{9D8B030D-6E8A-4147-A177-3AD203B41FA5}">
                      <a16:colId xmlns:a16="http://schemas.microsoft.com/office/drawing/2014/main" val="269385997"/>
                    </a:ext>
                  </a:extLst>
                </a:gridCol>
                <a:gridCol w="767160">
                  <a:extLst>
                    <a:ext uri="{9D8B030D-6E8A-4147-A177-3AD203B41FA5}">
                      <a16:colId xmlns:a16="http://schemas.microsoft.com/office/drawing/2014/main" val="2724200188"/>
                    </a:ext>
                  </a:extLst>
                </a:gridCol>
                <a:gridCol w="767160">
                  <a:extLst>
                    <a:ext uri="{9D8B030D-6E8A-4147-A177-3AD203B41FA5}">
                      <a16:colId xmlns:a16="http://schemas.microsoft.com/office/drawing/2014/main" val="3936768229"/>
                    </a:ext>
                  </a:extLst>
                </a:gridCol>
              </a:tblGrid>
              <a:tr h="7823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u="sng" dirty="0">
                          <a:effectLst/>
                        </a:rPr>
                        <a:t>ANNO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u="sng" dirty="0">
                          <a:effectLst/>
                        </a:rPr>
                        <a:t>MATERIA</a:t>
                      </a: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I</a:t>
                      </a: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II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III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IV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V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353713"/>
                  </a:ext>
                </a:extLst>
              </a:tr>
              <a:tr h="5706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ITALIANO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4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4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4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4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4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70069"/>
                  </a:ext>
                </a:extLst>
              </a:tr>
              <a:tr h="5482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LATINO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3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3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3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3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3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1455"/>
                  </a:ext>
                </a:extLst>
              </a:tr>
              <a:tr h="5713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INGLESE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3+</a:t>
                      </a:r>
                      <a:r>
                        <a:rPr lang="it-IT" sz="1600" b="1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it-IT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3+</a:t>
                      </a:r>
                      <a:r>
                        <a:rPr lang="it-IT" sz="1600" b="1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it-IT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F2F2">
                        <a:alpha val="6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94665"/>
                  </a:ext>
                </a:extLst>
              </a:tr>
              <a:tr h="5215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STORIA E GEOGRAFIA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3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 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 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 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317406"/>
                  </a:ext>
                </a:extLst>
              </a:tr>
              <a:tr h="5229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STORIA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 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 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2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2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2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804033"/>
                  </a:ext>
                </a:extLst>
              </a:tr>
              <a:tr h="5842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FILOSOFIA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 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 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3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3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3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29769"/>
                  </a:ext>
                </a:extLst>
              </a:tr>
              <a:tr h="6107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MATEMATICA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4+</a:t>
                      </a: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it-IT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4+</a:t>
                      </a: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it-IT" sz="1600" b="1" dirty="0">
                          <a:effectLst/>
                        </a:rPr>
                        <a:t>+</a:t>
                      </a:r>
                      <a:r>
                        <a:rPr lang="it-IT" sz="1600" b="1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it-IT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3+</a:t>
                      </a: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it-IT" sz="1600" b="1" dirty="0">
                          <a:effectLst/>
                        </a:rPr>
                        <a:t>+</a:t>
                      </a:r>
                      <a:r>
                        <a:rPr lang="it-IT" sz="1600" b="1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it-IT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3+</a:t>
                      </a: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it-IT" sz="1600" b="1" dirty="0">
                          <a:effectLst/>
                        </a:rPr>
                        <a:t>+</a:t>
                      </a:r>
                      <a:r>
                        <a:rPr lang="it-IT" sz="1600" b="1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it-IT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4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226434"/>
                  </a:ext>
                </a:extLst>
              </a:tr>
              <a:tr h="5884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FISICA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1+</a:t>
                      </a: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it-IT" sz="1600" b="1" dirty="0">
                          <a:effectLst/>
                        </a:rPr>
                        <a:t>+</a:t>
                      </a:r>
                      <a:r>
                        <a:rPr lang="it-IT" sz="1600" b="1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it-IT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1+</a:t>
                      </a: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it-IT" sz="1600" b="1" dirty="0">
                          <a:effectLst/>
                        </a:rPr>
                        <a:t>+</a:t>
                      </a:r>
                      <a:r>
                        <a:rPr lang="it-IT" sz="1600" b="1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it-IT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3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3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689180"/>
                  </a:ext>
                </a:extLst>
              </a:tr>
              <a:tr h="5245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SCIENZE NATURALI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3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3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182047"/>
                  </a:ext>
                </a:extLst>
              </a:tr>
              <a:tr h="5700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DISEGNO E STORIA DELL’ARTE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2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285947"/>
                  </a:ext>
                </a:extLst>
              </a:tr>
              <a:tr h="5157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EDUCAZIONE FISICA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2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2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475218"/>
                  </a:ext>
                </a:extLst>
              </a:tr>
              <a:tr h="6118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RELIGIONE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1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1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1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1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1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151878"/>
                  </a:ext>
                </a:extLst>
              </a:tr>
              <a:tr h="8766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TOTALE ORE SETTIMANALI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30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  <a:latin typeface="Helvetica Neue Medium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31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31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30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64072"/>
                  </a:ext>
                </a:extLst>
              </a:tr>
            </a:tbl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981B484F-387A-429D-8359-835E4EC2C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88" y="7006105"/>
            <a:ext cx="3369845" cy="108073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706198B-825D-C3D9-15FC-E2F95CD1E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9685" y="8731759"/>
            <a:ext cx="2298700" cy="8509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7CC347F-4D76-E1B5-C506-1EA509BFC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88" y="8603602"/>
            <a:ext cx="1987670" cy="108079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84B3E91-FB09-B2C2-560D-B386DD50EE1B}"/>
              </a:ext>
            </a:extLst>
          </p:cNvPr>
          <p:cNvSpPr txBox="1"/>
          <p:nvPr/>
        </p:nvSpPr>
        <p:spPr>
          <a:xfrm>
            <a:off x="542588" y="2091235"/>
            <a:ext cx="4672350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2000" dirty="0"/>
              <a:t>Prof.ssa  Raffaella Mattone </a:t>
            </a:r>
            <a:r>
              <a:rPr lang="it-IT" sz="2000" dirty="0">
                <a:solidFill>
                  <a:srgbClr val="FEB510"/>
                </a:solidFill>
                <a:effectLst/>
                <a:latin typeface="Arial" panose="020B0604020202020204" pitchFamily="34" charset="0"/>
                <a:hlinkClick r:id="rId6"/>
              </a:rPr>
              <a:t>info.cambridge@liceocavour.edu.it</a:t>
            </a:r>
            <a:endParaRPr lang="it-IT" sz="2000" dirty="0">
              <a:solidFill>
                <a:srgbClr val="FEB51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2872B84E-63F2-3046-93A7-A4D9C726EDF7}"/>
              </a:ext>
            </a:extLst>
          </p:cNvPr>
          <p:cNvCxnSpPr>
            <a:cxnSpLocks/>
          </p:cNvCxnSpPr>
          <p:nvPr/>
        </p:nvCxnSpPr>
        <p:spPr>
          <a:xfrm>
            <a:off x="5902035" y="37639"/>
            <a:ext cx="3270540" cy="77674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LEGENDA…">
            <a:extLst>
              <a:ext uri="{FF2B5EF4-FFF2-40B4-BE49-F238E27FC236}">
                <a16:creationId xmlns:a16="http://schemas.microsoft.com/office/drawing/2014/main" id="{33E1FB7C-F26F-D640-ADD9-845AE88FE811}"/>
              </a:ext>
            </a:extLst>
          </p:cNvPr>
          <p:cNvSpPr txBox="1"/>
          <p:nvPr/>
        </p:nvSpPr>
        <p:spPr>
          <a:xfrm>
            <a:off x="484266" y="3045693"/>
            <a:ext cx="3486488" cy="1856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1900"/>
            </a:pPr>
            <a:r>
              <a:rPr dirty="0"/>
              <a:t>LEGENDA</a:t>
            </a:r>
          </a:p>
          <a:p>
            <a:pPr algn="l">
              <a:defRPr sz="1900">
                <a:solidFill>
                  <a:srgbClr val="7D2C31"/>
                </a:solidFill>
              </a:defRPr>
            </a:pPr>
            <a:r>
              <a:rPr dirty="0">
                <a:solidFill>
                  <a:srgbClr val="FF0000"/>
                </a:solidFill>
              </a:rPr>
              <a:t>1 </a:t>
            </a:r>
            <a:r>
              <a:rPr dirty="0" err="1">
                <a:solidFill>
                  <a:srgbClr val="FF0000"/>
                </a:solidFill>
              </a:rPr>
              <a:t>Compresenza</a:t>
            </a:r>
            <a:endParaRPr dirty="0">
              <a:solidFill>
                <a:srgbClr val="FF0000"/>
              </a:solidFill>
            </a:endParaRPr>
          </a:p>
          <a:p>
            <a:pPr algn="l">
              <a:defRPr sz="1900">
                <a:solidFill>
                  <a:srgbClr val="0433FF"/>
                </a:solidFill>
              </a:defRPr>
            </a:pPr>
            <a:r>
              <a:rPr dirty="0">
                <a:solidFill>
                  <a:srgbClr val="00B050"/>
                </a:solidFill>
              </a:rPr>
              <a:t>1 </a:t>
            </a:r>
            <a:r>
              <a:rPr dirty="0" err="1">
                <a:solidFill>
                  <a:srgbClr val="00B050"/>
                </a:solidFill>
              </a:rPr>
              <a:t>Madrelingua</a:t>
            </a:r>
            <a:endParaRPr lang="it-IT" dirty="0">
              <a:solidFill>
                <a:srgbClr val="00B050"/>
              </a:solidFill>
            </a:endParaRPr>
          </a:p>
          <a:p>
            <a:pPr algn="l">
              <a:defRPr sz="1900">
                <a:solidFill>
                  <a:srgbClr val="0433FF"/>
                </a:solidFill>
              </a:defRPr>
            </a:pPr>
            <a:endParaRPr lang="it-IT" dirty="0">
              <a:solidFill>
                <a:srgbClr val="00B050"/>
              </a:solidFill>
            </a:endParaRPr>
          </a:p>
          <a:p>
            <a:pPr marL="534988" indent="-534988" algn="l">
              <a:defRPr sz="1900">
                <a:solidFill>
                  <a:srgbClr val="0433FF"/>
                </a:solidFill>
              </a:defRPr>
            </a:pPr>
            <a:r>
              <a:rPr lang="it-IT" dirty="0">
                <a:solidFill>
                  <a:schemeClr val="tx1"/>
                </a:solidFill>
              </a:rPr>
              <a:t>N.B. Le classi vengono divise in due gruppi per ESL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91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HOTO-2018-08-22-17-02-34.jpg" descr="PHOTO-2018-08-22-17-02-34.jpg"/>
          <p:cNvPicPr>
            <a:picLocks noChangeAspect="1"/>
          </p:cNvPicPr>
          <p:nvPr/>
        </p:nvPicPr>
        <p:blipFill>
          <a:blip r:embed="rId2"/>
          <a:srcRect l="14380"/>
          <a:stretch>
            <a:fillRect/>
          </a:stretch>
        </p:blipFill>
        <p:spPr>
          <a:xfrm>
            <a:off x="-12701" y="12472"/>
            <a:ext cx="13004802" cy="854382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ttangolo">
            <a:extLst>
              <a:ext uri="{FF2B5EF4-FFF2-40B4-BE49-F238E27FC236}">
                <a16:creationId xmlns:a16="http://schemas.microsoft.com/office/drawing/2014/main" id="{45F9F7B9-CA04-1E26-7A50-51F318C73F29}"/>
              </a:ext>
            </a:extLst>
          </p:cNvPr>
          <p:cNvSpPr/>
          <p:nvPr/>
        </p:nvSpPr>
        <p:spPr>
          <a:xfrm>
            <a:off x="-25400" y="-9428"/>
            <a:ext cx="13030200" cy="2090435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77" name="Rettangolo"/>
          <p:cNvSpPr/>
          <p:nvPr/>
        </p:nvSpPr>
        <p:spPr>
          <a:xfrm>
            <a:off x="-25400" y="8509000"/>
            <a:ext cx="13055600" cy="12700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81" name="Atto di indirizzo per le attività della scuola"/>
          <p:cNvSpPr txBox="1">
            <a:spLocks noGrp="1"/>
          </p:cNvSpPr>
          <p:nvPr>
            <p:ph type="title"/>
          </p:nvPr>
        </p:nvSpPr>
        <p:spPr>
          <a:xfrm>
            <a:off x="571500" y="128588"/>
            <a:ext cx="11861800" cy="1598612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defTabSz="305815">
              <a:defRPr sz="46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algn="ctr"/>
            <a:r>
              <a:rPr lang="it-IT" dirty="0">
                <a:solidFill>
                  <a:schemeClr val="bg1"/>
                </a:solidFill>
              </a:rPr>
              <a:t>L’offerta formativa Cambridge: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sz="3600" dirty="0">
                <a:solidFill>
                  <a:schemeClr val="bg1"/>
                </a:solidFill>
              </a:rPr>
              <a:t>Cambridge IGCSE con </a:t>
            </a:r>
            <a:r>
              <a:rPr lang="it-IT" sz="3600" dirty="0" err="1">
                <a:solidFill>
                  <a:schemeClr val="bg1"/>
                </a:solidFill>
              </a:rPr>
              <a:t>Geography</a:t>
            </a:r>
            <a:r>
              <a:rPr lang="it-IT" sz="3600" dirty="0">
                <a:solidFill>
                  <a:schemeClr val="bg1"/>
                </a:solidFill>
              </a:rPr>
              <a:t> (fino a due classi)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D079A1F-331E-AD61-B868-107A15693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8" y="8603602"/>
            <a:ext cx="1987670" cy="108079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439F1E6-0B79-F1DE-82D0-4255C2E45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9685" y="8731759"/>
            <a:ext cx="2298700" cy="8509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138B8FD-E5AB-934E-BA6F-ADE3237DB6EB}"/>
              </a:ext>
            </a:extLst>
          </p:cNvPr>
          <p:cNvSpPr txBox="1"/>
          <p:nvPr/>
        </p:nvSpPr>
        <p:spPr>
          <a:xfrm>
            <a:off x="93662" y="2585077"/>
            <a:ext cx="12792076" cy="4842351"/>
          </a:xfrm>
          <a:prstGeom prst="rect">
            <a:avLst/>
          </a:prstGeom>
          <a:solidFill>
            <a:srgbClr val="FFFFFF">
              <a:alpha val="6902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2800" b="1" dirty="0">
                <a:solidFill>
                  <a:schemeClr val="tx1"/>
                </a:solidFill>
              </a:rPr>
              <a:t>Primo biennio: </a:t>
            </a:r>
            <a:r>
              <a:rPr lang="it-IT" sz="2800" dirty="0">
                <a:solidFill>
                  <a:schemeClr val="tx1"/>
                </a:solidFill>
              </a:rPr>
              <a:t>conseguimento delle certificazioni Cambridge IGCSE di </a:t>
            </a:r>
          </a:p>
          <a:p>
            <a:pPr marL="944563" lvl="3" indent="-508000" algn="l">
              <a:buFont typeface="Wingdings" pitchFamily="2" charset="2"/>
              <a:buChar char="q"/>
            </a:pPr>
            <a:r>
              <a:rPr lang="it-IT" sz="2800" dirty="0" err="1">
                <a:solidFill>
                  <a:schemeClr val="tx1"/>
                </a:solidFill>
              </a:rPr>
              <a:t>Mathematics</a:t>
            </a:r>
            <a:r>
              <a:rPr lang="it-IT" sz="2800" dirty="0">
                <a:solidFill>
                  <a:schemeClr val="tx1"/>
                </a:solidFill>
              </a:rPr>
              <a:t> (0580, v. </a:t>
            </a:r>
            <a:r>
              <a:rPr lang="it-IT" sz="2400" dirty="0">
                <a:solidFill>
                  <a:schemeClr val="tx1"/>
                </a:solidFill>
                <a:hlinkClick r:id="rId5"/>
              </a:rPr>
              <a:t>https://www.cambridgeinternational.org/Images/662466-2025-2027-syllabus.pdf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800" dirty="0">
                <a:solidFill>
                  <a:schemeClr val="tx1"/>
                </a:solidFill>
              </a:rPr>
              <a:t>) </a:t>
            </a:r>
          </a:p>
          <a:p>
            <a:pPr marL="944563" lvl="3" indent="-508000" algn="l">
              <a:buFont typeface="Wingdings" pitchFamily="2" charset="2"/>
              <a:buChar char="q"/>
            </a:pPr>
            <a:r>
              <a:rPr kumimoji="0" lang="it-IT" sz="28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Geography</a:t>
            </a: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it-IT" sz="2800" dirty="0">
                <a:solidFill>
                  <a:schemeClr val="tx1"/>
                </a:solidFill>
              </a:rPr>
              <a:t>(0460, v. </a:t>
            </a:r>
            <a:r>
              <a:rPr lang="it-IT" sz="2400" dirty="0">
                <a:solidFill>
                  <a:schemeClr val="tx1"/>
                </a:solidFill>
                <a:hlinkClick r:id="rId6"/>
              </a:rPr>
              <a:t>https://www.cambridgeinternational.org/Images/664610-2025-2027-syllabus.pdf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800" dirty="0">
                <a:solidFill>
                  <a:schemeClr val="tx1"/>
                </a:solidFill>
              </a:rPr>
              <a:t>)</a:t>
            </a:r>
            <a:endParaRPr kumimoji="0" lang="it-IT" sz="2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944563" lvl="3" indent="-508000" algn="l">
              <a:buFont typeface="Wingdings" pitchFamily="2" charset="2"/>
              <a:buChar char="q"/>
            </a:pP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English </a:t>
            </a:r>
            <a:r>
              <a:rPr kumimoji="0" lang="it-IT" sz="28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as</a:t>
            </a: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a Second Language </a:t>
            </a:r>
            <a:r>
              <a:rPr lang="it-IT" sz="2800" dirty="0">
                <a:solidFill>
                  <a:schemeClr val="tx1"/>
                </a:solidFill>
              </a:rPr>
              <a:t>(0511, v. </a:t>
            </a:r>
            <a:r>
              <a:rPr lang="it-IT" sz="2400" dirty="0">
                <a:solidFill>
                  <a:schemeClr val="tx1"/>
                </a:solidFill>
                <a:hlinkClick r:id="rId7"/>
              </a:rPr>
              <a:t>https://www.cambridgeinternational.org/Images/637163-2024-2026-syllabus.pdf</a:t>
            </a:r>
            <a:r>
              <a:rPr lang="it-IT" sz="2800" dirty="0">
                <a:solidFill>
                  <a:schemeClr val="tx1"/>
                </a:solidFill>
              </a:rPr>
              <a:t> )</a:t>
            </a:r>
            <a:endParaRPr kumimoji="0" lang="it-IT" sz="2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436563" lvl="3" algn="l"/>
            <a:endParaRPr lang="it-IT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tx1"/>
                </a:solidFill>
              </a:rPr>
              <a:t>Secondo biennio:</a:t>
            </a:r>
            <a:r>
              <a:rPr lang="it-IT" sz="2800" dirty="0">
                <a:solidFill>
                  <a:schemeClr val="tx1"/>
                </a:solidFill>
              </a:rPr>
              <a:t> conseguimento della certificazione Cambridge IGCSE di </a:t>
            </a:r>
          </a:p>
          <a:p>
            <a:pPr marL="944563" lvl="3" indent="-508000" algn="l">
              <a:buFont typeface="Wingdings" pitchFamily="2" charset="2"/>
              <a:buChar char="q"/>
            </a:pPr>
            <a:r>
              <a:rPr lang="it-IT" sz="2800" dirty="0">
                <a:solidFill>
                  <a:schemeClr val="tx1"/>
                </a:solidFill>
              </a:rPr>
              <a:t>Global </a:t>
            </a:r>
            <a:r>
              <a:rPr lang="it-IT" sz="2800" dirty="0" err="1">
                <a:solidFill>
                  <a:schemeClr val="tx1"/>
                </a:solidFill>
              </a:rPr>
              <a:t>Perspectives</a:t>
            </a:r>
            <a:r>
              <a:rPr lang="it-IT" sz="2800" dirty="0">
                <a:solidFill>
                  <a:schemeClr val="tx1"/>
                </a:solidFill>
              </a:rPr>
              <a:t> (0457, v. </a:t>
            </a:r>
            <a:r>
              <a:rPr lang="it-IT" sz="2400" dirty="0">
                <a:solidFill>
                  <a:schemeClr val="tx1"/>
                </a:solidFill>
                <a:hlinkClick r:id="rId8"/>
              </a:rPr>
              <a:t>https://www.cambridgeinternational.org/Images/662457-2025-2027-syllabus.pdf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800" dirty="0">
                <a:solidFill>
                  <a:schemeClr val="tx1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327447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HOTO-2018-08-22-17-02-34.jpg" descr="PHOTO-2018-08-22-17-02-34.jpg"/>
          <p:cNvPicPr>
            <a:picLocks noChangeAspect="1"/>
          </p:cNvPicPr>
          <p:nvPr/>
        </p:nvPicPr>
        <p:blipFill>
          <a:blip r:embed="rId2">
            <a:alphaModFix amt="48162"/>
          </a:blip>
          <a:srcRect l="15016" b="429"/>
          <a:stretch>
            <a:fillRect/>
          </a:stretch>
        </p:blipFill>
        <p:spPr>
          <a:xfrm>
            <a:off x="27540" y="0"/>
            <a:ext cx="13090506" cy="8627267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Rettangolo"/>
          <p:cNvSpPr/>
          <p:nvPr/>
        </p:nvSpPr>
        <p:spPr>
          <a:xfrm>
            <a:off x="-25400" y="8509000"/>
            <a:ext cx="13055600" cy="12700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6BDCBD84-0EAF-4336-8AE9-490F965A6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47219"/>
              </p:ext>
            </p:extLst>
          </p:nvPr>
        </p:nvGraphicFramePr>
        <p:xfrm>
          <a:off x="5807249" y="12611"/>
          <a:ext cx="7116786" cy="84043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73416">
                  <a:extLst>
                    <a:ext uri="{9D8B030D-6E8A-4147-A177-3AD203B41FA5}">
                      <a16:colId xmlns:a16="http://schemas.microsoft.com/office/drawing/2014/main" val="1428768198"/>
                    </a:ext>
                  </a:extLst>
                </a:gridCol>
                <a:gridCol w="768674">
                  <a:extLst>
                    <a:ext uri="{9D8B030D-6E8A-4147-A177-3AD203B41FA5}">
                      <a16:colId xmlns:a16="http://schemas.microsoft.com/office/drawing/2014/main" val="2065108920"/>
                    </a:ext>
                  </a:extLst>
                </a:gridCol>
                <a:gridCol w="768674">
                  <a:extLst>
                    <a:ext uri="{9D8B030D-6E8A-4147-A177-3AD203B41FA5}">
                      <a16:colId xmlns:a16="http://schemas.microsoft.com/office/drawing/2014/main" val="2797608979"/>
                    </a:ext>
                  </a:extLst>
                </a:gridCol>
                <a:gridCol w="768674">
                  <a:extLst>
                    <a:ext uri="{9D8B030D-6E8A-4147-A177-3AD203B41FA5}">
                      <a16:colId xmlns:a16="http://schemas.microsoft.com/office/drawing/2014/main" val="269385997"/>
                    </a:ext>
                  </a:extLst>
                </a:gridCol>
                <a:gridCol w="768674">
                  <a:extLst>
                    <a:ext uri="{9D8B030D-6E8A-4147-A177-3AD203B41FA5}">
                      <a16:colId xmlns:a16="http://schemas.microsoft.com/office/drawing/2014/main" val="2724200188"/>
                    </a:ext>
                  </a:extLst>
                </a:gridCol>
                <a:gridCol w="768674">
                  <a:extLst>
                    <a:ext uri="{9D8B030D-6E8A-4147-A177-3AD203B41FA5}">
                      <a16:colId xmlns:a16="http://schemas.microsoft.com/office/drawing/2014/main" val="3936768229"/>
                    </a:ext>
                  </a:extLst>
                </a:gridCol>
              </a:tblGrid>
              <a:tr h="77573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u="sng" dirty="0">
                          <a:effectLst/>
                        </a:rPr>
                        <a:t>ANNO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u="sng" dirty="0">
                          <a:effectLst/>
                        </a:rPr>
                        <a:t>MATERIA</a:t>
                      </a: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I</a:t>
                      </a: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II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III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IV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V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353713"/>
                  </a:ext>
                </a:extLst>
              </a:tr>
              <a:tr h="5659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ITALIANO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4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4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4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4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4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70069"/>
                  </a:ext>
                </a:extLst>
              </a:tr>
              <a:tr h="5436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LATINO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3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3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3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1455"/>
                  </a:ext>
                </a:extLst>
              </a:tr>
              <a:tr h="6419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INGLESE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3+</a:t>
                      </a:r>
                      <a:r>
                        <a:rPr lang="it-IT" sz="1600" b="1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it-IT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3+</a:t>
                      </a:r>
                      <a:r>
                        <a:rPr lang="it-IT" sz="1600" b="1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it-IT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2+</a:t>
                      </a: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it-IT" sz="1600" b="1" dirty="0">
                          <a:effectLst/>
                        </a:rPr>
                        <a:t>+</a:t>
                      </a:r>
                      <a:r>
                        <a:rPr lang="it-IT" sz="1600" b="1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it-IT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2+</a:t>
                      </a: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it-IT" sz="1600" b="1" dirty="0">
                          <a:effectLst/>
                        </a:rPr>
                        <a:t>+</a:t>
                      </a:r>
                      <a:r>
                        <a:rPr lang="it-IT" sz="1600" b="1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it-IT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3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94665"/>
                  </a:ext>
                </a:extLst>
              </a:tr>
              <a:tr h="5171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STORIA E GEOGRAFIA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2+</a:t>
                      </a: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it-IT" sz="1600" b="1" dirty="0">
                          <a:effectLst/>
                        </a:rPr>
                        <a:t>+</a:t>
                      </a:r>
                      <a:r>
                        <a:rPr lang="it-IT" sz="1600" b="1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it-IT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2+</a:t>
                      </a: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it-IT" sz="1600" b="1" dirty="0">
                          <a:effectLst/>
                        </a:rPr>
                        <a:t>+</a:t>
                      </a:r>
                      <a:r>
                        <a:rPr lang="it-IT" sz="1600" b="1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it-IT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 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 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 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317406"/>
                  </a:ext>
                </a:extLst>
              </a:tr>
              <a:tr h="5185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STORIA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 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 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2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2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804033"/>
                  </a:ext>
                </a:extLst>
              </a:tr>
              <a:tr h="5793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FILOSOFIA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 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 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3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3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29769"/>
                  </a:ext>
                </a:extLst>
              </a:tr>
              <a:tr h="6056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MATEMATICA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4+</a:t>
                      </a: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it-IT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4+</a:t>
                      </a: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it-IT" sz="1600" b="1" dirty="0">
                          <a:effectLst/>
                        </a:rPr>
                        <a:t>+</a:t>
                      </a:r>
                      <a:r>
                        <a:rPr lang="it-IT" sz="1600" b="1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it-IT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4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4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4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226434"/>
                  </a:ext>
                </a:extLst>
              </a:tr>
              <a:tr h="5834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FISICA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t-IT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689180"/>
                  </a:ext>
                </a:extLst>
              </a:tr>
              <a:tr h="5201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SCIENZE NATURALI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3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182047"/>
                  </a:ext>
                </a:extLst>
              </a:tr>
              <a:tr h="5652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DISEGNO E STORIA DELL’ARTE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2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285947"/>
                  </a:ext>
                </a:extLst>
              </a:tr>
              <a:tr h="5114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EDUCAZIONE FISICA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2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475218"/>
                  </a:ext>
                </a:extLst>
              </a:tr>
              <a:tr h="6066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RELIGIONE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1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1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1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1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1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151878"/>
                  </a:ext>
                </a:extLst>
              </a:tr>
              <a:tr h="8693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600" b="1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TOTALE ORE SETTIMANALI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600" b="1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600" b="1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600" b="1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  <a:latin typeface="+mn-lt"/>
                        </a:rPr>
                        <a:t>31</a:t>
                      </a:r>
                      <a:endParaRPr lang="it-IT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600" b="1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  <a:latin typeface="+mn-lt"/>
                        </a:rPr>
                        <a:t>31</a:t>
                      </a:r>
                      <a:endParaRPr lang="it-IT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solidFill>
                      <a:srgbClr val="FFFFFF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64072"/>
                  </a:ext>
                </a:extLst>
              </a:tr>
            </a:tbl>
          </a:graphicData>
        </a:graphic>
      </p:graphicFrame>
      <p:pic>
        <p:nvPicPr>
          <p:cNvPr id="2" name="Immagine 1">
            <a:extLst>
              <a:ext uri="{FF2B5EF4-FFF2-40B4-BE49-F238E27FC236}">
                <a16:creationId xmlns:a16="http://schemas.microsoft.com/office/drawing/2014/main" id="{074447B7-48C7-850A-54F7-9E1E3F6EE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9685" y="8731759"/>
            <a:ext cx="2298700" cy="8509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8496162-1B0B-09C0-DC9D-F0E1FD304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8" y="8603602"/>
            <a:ext cx="1987670" cy="1080795"/>
          </a:xfrm>
          <a:prstGeom prst="rect">
            <a:avLst/>
          </a:prstGeom>
        </p:spPr>
      </p:pic>
      <p:sp>
        <p:nvSpPr>
          <p:cNvPr id="8" name="Piano di studio CAMBRIDGE…">
            <a:extLst>
              <a:ext uri="{FF2B5EF4-FFF2-40B4-BE49-F238E27FC236}">
                <a16:creationId xmlns:a16="http://schemas.microsoft.com/office/drawing/2014/main" id="{BFBA9D42-955D-18F7-A63E-B2E03A97776C}"/>
              </a:ext>
            </a:extLst>
          </p:cNvPr>
          <p:cNvSpPr txBox="1"/>
          <p:nvPr/>
        </p:nvSpPr>
        <p:spPr>
          <a:xfrm>
            <a:off x="542588" y="104726"/>
            <a:ext cx="6009458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>
                <a:solidFill>
                  <a:srgbClr val="88242E"/>
                </a:solidFill>
              </a:defRPr>
            </a:pPr>
            <a:r>
              <a:rPr dirty="0">
                <a:solidFill>
                  <a:srgbClr val="C00000"/>
                </a:solidFill>
              </a:rPr>
              <a:t>Piano di studio</a:t>
            </a:r>
            <a:endParaRPr lang="it-IT" dirty="0">
              <a:solidFill>
                <a:srgbClr val="C00000"/>
              </a:solidFill>
            </a:endParaRPr>
          </a:p>
          <a:p>
            <a:pPr algn="l">
              <a:defRPr>
                <a:solidFill>
                  <a:srgbClr val="88242E"/>
                </a:solidFill>
              </a:defRPr>
            </a:pPr>
            <a:r>
              <a:rPr dirty="0">
                <a:solidFill>
                  <a:srgbClr val="C00000"/>
                </a:solidFill>
              </a:rPr>
              <a:t>CAMBRIDGE</a:t>
            </a:r>
            <a:r>
              <a:rPr lang="it-IT" dirty="0">
                <a:solidFill>
                  <a:srgbClr val="C00000"/>
                </a:solidFill>
              </a:rPr>
              <a:t> IGCSE</a:t>
            </a:r>
          </a:p>
          <a:p>
            <a:pPr algn="l">
              <a:defRPr>
                <a:solidFill>
                  <a:srgbClr val="88242E"/>
                </a:solidFill>
              </a:defRPr>
            </a:pPr>
            <a:r>
              <a:rPr lang="it-IT" dirty="0">
                <a:solidFill>
                  <a:srgbClr val="C00000"/>
                </a:solidFill>
              </a:rPr>
              <a:t>con </a:t>
            </a:r>
            <a:r>
              <a:rPr lang="it-IT" dirty="0" err="1">
                <a:solidFill>
                  <a:srgbClr val="C00000"/>
                </a:solidFill>
              </a:rPr>
              <a:t>Geography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6B3EB3B-0F0D-9F40-973F-C4AAE9D248CB}"/>
              </a:ext>
            </a:extLst>
          </p:cNvPr>
          <p:cNvSpPr txBox="1"/>
          <p:nvPr/>
        </p:nvSpPr>
        <p:spPr>
          <a:xfrm>
            <a:off x="542588" y="2091235"/>
            <a:ext cx="4672350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2000" dirty="0"/>
              <a:t>Prof.ssa  Raffaella Mattone </a:t>
            </a:r>
            <a:r>
              <a:rPr lang="it-IT" sz="2000" dirty="0">
                <a:solidFill>
                  <a:srgbClr val="FEB510"/>
                </a:solidFill>
                <a:effectLst/>
                <a:latin typeface="Arial" panose="020B0604020202020204" pitchFamily="34" charset="0"/>
                <a:hlinkClick r:id="rId5"/>
              </a:rPr>
              <a:t>info.cambridge@liceocavour.edu.it</a:t>
            </a:r>
            <a:endParaRPr lang="it-IT" sz="2000" dirty="0">
              <a:solidFill>
                <a:srgbClr val="FEB51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A3E02B3F-68E7-3041-9CDE-F0519ED24EDC}"/>
              </a:ext>
            </a:extLst>
          </p:cNvPr>
          <p:cNvCxnSpPr>
            <a:cxnSpLocks/>
          </p:cNvCxnSpPr>
          <p:nvPr/>
        </p:nvCxnSpPr>
        <p:spPr>
          <a:xfrm>
            <a:off x="5807249" y="12611"/>
            <a:ext cx="3270540" cy="77674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LEGENDA…">
            <a:extLst>
              <a:ext uri="{FF2B5EF4-FFF2-40B4-BE49-F238E27FC236}">
                <a16:creationId xmlns:a16="http://schemas.microsoft.com/office/drawing/2014/main" id="{AAED4053-E23E-2349-B0C6-794A5E576AB3}"/>
              </a:ext>
            </a:extLst>
          </p:cNvPr>
          <p:cNvSpPr txBox="1"/>
          <p:nvPr/>
        </p:nvSpPr>
        <p:spPr>
          <a:xfrm>
            <a:off x="484266" y="3045693"/>
            <a:ext cx="3486488" cy="1856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1900"/>
            </a:pPr>
            <a:r>
              <a:rPr dirty="0"/>
              <a:t>LEGENDA</a:t>
            </a:r>
          </a:p>
          <a:p>
            <a:pPr algn="l">
              <a:defRPr sz="1900">
                <a:solidFill>
                  <a:srgbClr val="7D2C31"/>
                </a:solidFill>
              </a:defRPr>
            </a:pPr>
            <a:r>
              <a:rPr dirty="0">
                <a:solidFill>
                  <a:srgbClr val="FF0000"/>
                </a:solidFill>
              </a:rPr>
              <a:t>1 </a:t>
            </a:r>
            <a:r>
              <a:rPr dirty="0" err="1">
                <a:solidFill>
                  <a:srgbClr val="FF0000"/>
                </a:solidFill>
              </a:rPr>
              <a:t>Compresenza</a:t>
            </a:r>
            <a:endParaRPr dirty="0">
              <a:solidFill>
                <a:srgbClr val="FF0000"/>
              </a:solidFill>
            </a:endParaRPr>
          </a:p>
          <a:p>
            <a:pPr algn="l">
              <a:defRPr sz="1900">
                <a:solidFill>
                  <a:srgbClr val="0433FF"/>
                </a:solidFill>
              </a:defRPr>
            </a:pPr>
            <a:r>
              <a:rPr dirty="0">
                <a:solidFill>
                  <a:srgbClr val="00B050"/>
                </a:solidFill>
              </a:rPr>
              <a:t>1 </a:t>
            </a:r>
            <a:r>
              <a:rPr dirty="0" err="1">
                <a:solidFill>
                  <a:srgbClr val="00B050"/>
                </a:solidFill>
              </a:rPr>
              <a:t>Madrelingua</a:t>
            </a:r>
            <a:endParaRPr lang="it-IT" dirty="0">
              <a:solidFill>
                <a:srgbClr val="00B050"/>
              </a:solidFill>
            </a:endParaRPr>
          </a:p>
          <a:p>
            <a:pPr algn="l">
              <a:defRPr sz="1900">
                <a:solidFill>
                  <a:srgbClr val="0433FF"/>
                </a:solidFill>
              </a:defRPr>
            </a:pPr>
            <a:endParaRPr lang="it-IT" dirty="0">
              <a:solidFill>
                <a:srgbClr val="00B050"/>
              </a:solidFill>
            </a:endParaRPr>
          </a:p>
          <a:p>
            <a:pPr marL="534988" indent="-534988" algn="l">
              <a:defRPr sz="1900">
                <a:solidFill>
                  <a:srgbClr val="0433FF"/>
                </a:solidFill>
              </a:defRPr>
            </a:pPr>
            <a:r>
              <a:rPr lang="it-IT" dirty="0">
                <a:solidFill>
                  <a:schemeClr val="tx1"/>
                </a:solidFill>
              </a:rPr>
              <a:t>N.B. Le classi vengono divise in due gruppi per ESL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48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HOTO-2018-08-22-17-02-34.jpg" descr="PHOTO-2018-08-22-17-02-34.jpg"/>
          <p:cNvPicPr>
            <a:picLocks noChangeAspect="1"/>
          </p:cNvPicPr>
          <p:nvPr/>
        </p:nvPicPr>
        <p:blipFill>
          <a:blip r:embed="rId2"/>
          <a:srcRect l="14380"/>
          <a:stretch>
            <a:fillRect/>
          </a:stretch>
        </p:blipFill>
        <p:spPr>
          <a:xfrm>
            <a:off x="-12701" y="12472"/>
            <a:ext cx="13004802" cy="854382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ttangolo">
            <a:extLst>
              <a:ext uri="{FF2B5EF4-FFF2-40B4-BE49-F238E27FC236}">
                <a16:creationId xmlns:a16="http://schemas.microsoft.com/office/drawing/2014/main" id="{45F9F7B9-CA04-1E26-7A50-51F318C73F29}"/>
              </a:ext>
            </a:extLst>
          </p:cNvPr>
          <p:cNvSpPr/>
          <p:nvPr/>
        </p:nvSpPr>
        <p:spPr>
          <a:xfrm>
            <a:off x="-25400" y="-9428"/>
            <a:ext cx="13030200" cy="2090435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77" name="Rettangolo"/>
          <p:cNvSpPr/>
          <p:nvPr/>
        </p:nvSpPr>
        <p:spPr>
          <a:xfrm>
            <a:off x="-25400" y="8509000"/>
            <a:ext cx="13055600" cy="12700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81" name="Atto di indirizzo per le attività della scuola"/>
          <p:cNvSpPr txBox="1">
            <a:spLocks noGrp="1"/>
          </p:cNvSpPr>
          <p:nvPr>
            <p:ph type="title"/>
          </p:nvPr>
        </p:nvSpPr>
        <p:spPr>
          <a:xfrm>
            <a:off x="571500" y="363749"/>
            <a:ext cx="11861800" cy="1312862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defTabSz="305815">
              <a:defRPr sz="46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algn="ctr"/>
            <a:r>
              <a:rPr lang="it-IT" dirty="0">
                <a:solidFill>
                  <a:schemeClr val="bg1"/>
                </a:solidFill>
              </a:rPr>
              <a:t>FAQ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D079A1F-331E-AD61-B868-107A15693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8" y="8603602"/>
            <a:ext cx="1987670" cy="108079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439F1E6-0B79-F1DE-82D0-4255C2E45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9685" y="8731759"/>
            <a:ext cx="2298700" cy="8509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138B8FD-E5AB-934E-BA6F-ADE3237DB6EB}"/>
              </a:ext>
            </a:extLst>
          </p:cNvPr>
          <p:cNvSpPr txBox="1"/>
          <p:nvPr/>
        </p:nvSpPr>
        <p:spPr>
          <a:xfrm>
            <a:off x="106362" y="2128308"/>
            <a:ext cx="12792076" cy="6135013"/>
          </a:xfrm>
          <a:prstGeom prst="rect">
            <a:avLst/>
          </a:prstGeom>
          <a:solidFill>
            <a:srgbClr val="FFFFFF">
              <a:alpha val="6902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2800" b="1">
                <a:solidFill>
                  <a:schemeClr val="tx1"/>
                </a:solidFill>
              </a:rPr>
              <a:t>Al </a:t>
            </a:r>
            <a:r>
              <a:rPr lang="it-IT" sz="2800" b="1" dirty="0">
                <a:solidFill>
                  <a:schemeClr val="tx1"/>
                </a:solidFill>
              </a:rPr>
              <a:t>di là della lingua veicolare, che differenza c’è fra programmi «italiani» e «inglesi» delle varie materie?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 sz="2800" dirty="0">
                <a:solidFill>
                  <a:schemeClr val="tx1"/>
                </a:solidFill>
              </a:rPr>
              <a:t>Si tratta principalmente di una differenza di approccio: quello anglosassone è molto più pratico e laboratoriale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2800" b="1" dirty="0">
                <a:solidFill>
                  <a:schemeClr val="tx1"/>
                </a:solidFill>
              </a:rPr>
              <a:t>I programmi «italiano» e «inglese» vengono svolti in parallelo, o sono integrati?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 sz="2800" dirty="0">
                <a:solidFill>
                  <a:schemeClr val="tx1"/>
                </a:solidFill>
              </a:rPr>
              <a:t>Quello di ESL è svolto in parallelo dai docenti madrelingua; quello di </a:t>
            </a:r>
            <a:r>
              <a:rPr lang="it-IT" sz="2800" dirty="0" err="1">
                <a:solidFill>
                  <a:schemeClr val="tx1"/>
                </a:solidFill>
              </a:rPr>
              <a:t>mathematics</a:t>
            </a:r>
            <a:r>
              <a:rPr lang="it-IT" sz="2800" dirty="0">
                <a:solidFill>
                  <a:schemeClr val="tx1"/>
                </a:solidFill>
              </a:rPr>
              <a:t> è integrato per la parte comune, mentre vengono svolti in parallelo gli argomenti non comuni ai due curricoli; i programmi di </a:t>
            </a:r>
            <a:r>
              <a:rPr lang="it-IT" sz="2800" dirty="0" err="1">
                <a:solidFill>
                  <a:schemeClr val="tx1"/>
                </a:solidFill>
              </a:rPr>
              <a:t>physics</a:t>
            </a:r>
            <a:r>
              <a:rPr lang="it-IT" sz="2800" dirty="0">
                <a:solidFill>
                  <a:schemeClr val="tx1"/>
                </a:solidFill>
              </a:rPr>
              <a:t> e di </a:t>
            </a:r>
            <a:r>
              <a:rPr lang="it-IT" sz="2800" dirty="0" err="1">
                <a:solidFill>
                  <a:schemeClr val="tx1"/>
                </a:solidFill>
              </a:rPr>
              <a:t>geography</a:t>
            </a:r>
            <a:r>
              <a:rPr lang="it-IT" sz="2800" dirty="0">
                <a:solidFill>
                  <a:schemeClr val="tx1"/>
                </a:solidFill>
              </a:rPr>
              <a:t>, che sono le discipline caratterizzanti i due indirizzi Cambridge, sono totalmente integrati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2800" b="1" dirty="0">
                <a:solidFill>
                  <a:schemeClr val="tx1"/>
                </a:solidFill>
              </a:rPr>
              <a:t>Chi è responsabile della valutazione? Il docente madrelingua valuta?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 sz="2800" dirty="0">
                <a:solidFill>
                  <a:schemeClr val="tx1"/>
                </a:solidFill>
              </a:rPr>
              <a:t>Il solo responsabile della valutazione è il docente curricolare, che però può recepire le valutazioni del docente madrelingua</a:t>
            </a:r>
          </a:p>
        </p:txBody>
      </p:sp>
    </p:spTree>
    <p:extLst>
      <p:ext uri="{BB962C8B-B14F-4D97-AF65-F5344CB8AC3E}">
        <p14:creationId xmlns:p14="http://schemas.microsoft.com/office/powerpoint/2010/main" val="2588962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HOTO-2018-08-22-17-02-34.jpg" descr="PHOTO-2018-08-22-17-02-34.jpg"/>
          <p:cNvPicPr>
            <a:picLocks noChangeAspect="1"/>
          </p:cNvPicPr>
          <p:nvPr/>
        </p:nvPicPr>
        <p:blipFill>
          <a:blip r:embed="rId2"/>
          <a:srcRect l="14380"/>
          <a:stretch>
            <a:fillRect/>
          </a:stretch>
        </p:blipFill>
        <p:spPr>
          <a:xfrm>
            <a:off x="-12701" y="12472"/>
            <a:ext cx="13004802" cy="854382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ttangolo">
            <a:extLst>
              <a:ext uri="{FF2B5EF4-FFF2-40B4-BE49-F238E27FC236}">
                <a16:creationId xmlns:a16="http://schemas.microsoft.com/office/drawing/2014/main" id="{45F9F7B9-CA04-1E26-7A50-51F318C73F29}"/>
              </a:ext>
            </a:extLst>
          </p:cNvPr>
          <p:cNvSpPr/>
          <p:nvPr/>
        </p:nvSpPr>
        <p:spPr>
          <a:xfrm>
            <a:off x="-25400" y="-9428"/>
            <a:ext cx="13030200" cy="2090435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77" name="Rettangolo"/>
          <p:cNvSpPr/>
          <p:nvPr/>
        </p:nvSpPr>
        <p:spPr>
          <a:xfrm>
            <a:off x="-25400" y="8509000"/>
            <a:ext cx="13055600" cy="12700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81" name="Atto di indirizzo per le attività della scuola"/>
          <p:cNvSpPr txBox="1">
            <a:spLocks noGrp="1"/>
          </p:cNvSpPr>
          <p:nvPr>
            <p:ph type="title"/>
          </p:nvPr>
        </p:nvSpPr>
        <p:spPr>
          <a:xfrm>
            <a:off x="571500" y="363749"/>
            <a:ext cx="11861800" cy="1312862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defTabSz="305815">
              <a:defRPr sz="46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algn="ctr"/>
            <a:r>
              <a:rPr lang="it-IT" dirty="0">
                <a:solidFill>
                  <a:schemeClr val="bg1"/>
                </a:solidFill>
              </a:rPr>
              <a:t>FAQ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D079A1F-331E-AD61-B868-107A15693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8" y="8603602"/>
            <a:ext cx="1987670" cy="108079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439F1E6-0B79-F1DE-82D0-4255C2E45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9685" y="8731759"/>
            <a:ext cx="2298700" cy="8509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138B8FD-E5AB-934E-BA6F-ADE3237DB6EB}"/>
              </a:ext>
            </a:extLst>
          </p:cNvPr>
          <p:cNvSpPr txBox="1"/>
          <p:nvPr/>
        </p:nvSpPr>
        <p:spPr>
          <a:xfrm>
            <a:off x="106362" y="2128308"/>
            <a:ext cx="12792076" cy="6135013"/>
          </a:xfrm>
          <a:prstGeom prst="rect">
            <a:avLst/>
          </a:prstGeom>
          <a:solidFill>
            <a:srgbClr val="FFFFFF">
              <a:alpha val="6902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tx1"/>
                </a:solidFill>
              </a:rPr>
              <a:t>Che qualifiche hanno i docenti madrelingua?</a:t>
            </a:r>
          </a:p>
          <a:p>
            <a:pPr algn="l"/>
            <a:r>
              <a:rPr lang="it-IT" sz="2800" dirty="0">
                <a:solidFill>
                  <a:schemeClr val="tx1"/>
                </a:solidFill>
              </a:rPr>
              <a:t>Sono laureati in discipline attinenti al </a:t>
            </a:r>
            <a:r>
              <a:rPr lang="it-IT" sz="2800" dirty="0" err="1">
                <a:solidFill>
                  <a:schemeClr val="tx1"/>
                </a:solidFill>
              </a:rPr>
              <a:t>subject</a:t>
            </a:r>
            <a:r>
              <a:rPr lang="it-IT" sz="2800" dirty="0">
                <a:solidFill>
                  <a:schemeClr val="tx1"/>
                </a:solidFill>
              </a:rPr>
              <a:t> insegnato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tx1"/>
                </a:solidFill>
              </a:rPr>
              <a:t>Durante le lezioni si parla solo inglese?</a:t>
            </a:r>
          </a:p>
          <a:p>
            <a:pPr algn="l"/>
            <a:r>
              <a:rPr lang="it-IT" sz="2800" dirty="0">
                <a:solidFill>
                  <a:schemeClr val="tx1"/>
                </a:solidFill>
              </a:rPr>
              <a:t>Quando è presente il docente madrelingua, normalmente si parla solo inglese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tx1"/>
                </a:solidFill>
              </a:rPr>
              <a:t>A che ora finiscono le lezioni?</a:t>
            </a:r>
          </a:p>
          <a:p>
            <a:pPr algn="l"/>
            <a:r>
              <a:rPr lang="it-IT" sz="2800" dirty="0">
                <a:solidFill>
                  <a:schemeClr val="tx1"/>
                </a:solidFill>
              </a:rPr>
              <a:t>Le lezioni finiscono al massimo alle 14:00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tx1"/>
                </a:solidFill>
              </a:rPr>
              <a:t>Quali libri sono usati?</a:t>
            </a:r>
            <a:endParaRPr lang="it-IT" sz="2800" dirty="0">
              <a:solidFill>
                <a:schemeClr val="tx1"/>
              </a:solidFill>
            </a:endParaRPr>
          </a:p>
          <a:p>
            <a:pPr algn="l"/>
            <a:r>
              <a:rPr lang="it-IT" sz="2800" dirty="0">
                <a:solidFill>
                  <a:schemeClr val="tx1"/>
                </a:solidFill>
              </a:rPr>
              <a:t>Accanto ai libri italiani sono adottati libri in inglese editi dalle Università di Cambridge o Oxford. La lista dei libri aggiuntivi è pubblicata sul sito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tx1"/>
                </a:solidFill>
              </a:rPr>
              <a:t>Quando si fanno gli esami?</a:t>
            </a:r>
          </a:p>
          <a:p>
            <a:pPr algn="l"/>
            <a:r>
              <a:rPr lang="it-IT" sz="2800" dirty="0">
                <a:solidFill>
                  <a:schemeClr val="tx1"/>
                </a:solidFill>
              </a:rPr>
              <a:t>Gli esami dei corsi del primo biennio si svolgono all’inizio del terzo anno, quelli del secondo biennio all’inizio del quinto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tx1"/>
                </a:solidFill>
              </a:rPr>
              <a:t>Gli esami sono obbligatori?</a:t>
            </a:r>
          </a:p>
          <a:p>
            <a:pPr algn="l"/>
            <a:r>
              <a:rPr lang="it-IT" sz="2800" dirty="0">
                <a:solidFill>
                  <a:schemeClr val="tx1"/>
                </a:solidFill>
              </a:rPr>
              <a:t>No, gli esami non sono obbligatori</a:t>
            </a:r>
          </a:p>
        </p:txBody>
      </p:sp>
    </p:spTree>
    <p:extLst>
      <p:ext uri="{BB962C8B-B14F-4D97-AF65-F5344CB8AC3E}">
        <p14:creationId xmlns:p14="http://schemas.microsoft.com/office/powerpoint/2010/main" val="4138366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1572</Words>
  <Application>Microsoft Office PowerPoint</Application>
  <PresentationFormat>Personalizzato</PresentationFormat>
  <Paragraphs>292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Arial</vt:lpstr>
      <vt:lpstr>Calibri</vt:lpstr>
      <vt:lpstr>Helvetica</vt:lpstr>
      <vt:lpstr>Helvetica Neue</vt:lpstr>
      <vt:lpstr>Helvetica Neue Light</vt:lpstr>
      <vt:lpstr>Helvetica Neue Medium</vt:lpstr>
      <vt:lpstr>Wingdings</vt:lpstr>
      <vt:lpstr>ModernPortfolio</vt:lpstr>
      <vt:lpstr>Presentazione standard di PowerPoint</vt:lpstr>
      <vt:lpstr>Presentazione standard di PowerPoint</vt:lpstr>
      <vt:lpstr>Presentazione standard di PowerPoint</vt:lpstr>
      <vt:lpstr>L’offerta formativa Cambridge: Cambridge IGCSE con Physics (fino a due classi)</vt:lpstr>
      <vt:lpstr>Presentazione standard di PowerPoint</vt:lpstr>
      <vt:lpstr>L’offerta formativa Cambridge: Cambridge IGCSE con Geography (fino a due classi)</vt:lpstr>
      <vt:lpstr>Presentazione standard di PowerPoint</vt:lpstr>
      <vt:lpstr>FAQ</vt:lpstr>
      <vt:lpstr>FAQ</vt:lpstr>
      <vt:lpstr>FAQ</vt:lpstr>
      <vt:lpstr>FAQ</vt:lpstr>
      <vt:lpstr>FAQ</vt:lpstr>
      <vt:lpstr>FAQ</vt:lpstr>
      <vt:lpstr>Per contattarci scrivete a…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Computer</dc:creator>
  <cp:lastModifiedBy>Angela Antonucci</cp:lastModifiedBy>
  <cp:revision>96</cp:revision>
  <dcterms:modified xsi:type="dcterms:W3CDTF">2022-11-09T21:16:39Z</dcterms:modified>
</cp:coreProperties>
</file>