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Nunito"/>
      <p:regular r:id="rId21"/>
      <p:bold r:id="rId22"/>
      <p:italic r:id="rId23"/>
      <p:boldItalic r:id="rId24"/>
    </p:embeddedFont>
    <p:embeddedFont>
      <p:font typeface="Merriweather"/>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Nunito-bold.fntdata"/><Relationship Id="rId21" Type="http://schemas.openxmlformats.org/officeDocument/2006/relationships/font" Target="fonts/Nunito-regular.fntdata"/><Relationship Id="rId24" Type="http://schemas.openxmlformats.org/officeDocument/2006/relationships/font" Target="fonts/Nunito-boldItalic.fntdata"/><Relationship Id="rId23" Type="http://schemas.openxmlformats.org/officeDocument/2006/relationships/font" Target="fonts/Nuni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erriweather-bold.fntdata"/><Relationship Id="rId25" Type="http://schemas.openxmlformats.org/officeDocument/2006/relationships/font" Target="fonts/Merriweather-regular.fntdata"/><Relationship Id="rId28" Type="http://schemas.openxmlformats.org/officeDocument/2006/relationships/font" Target="fonts/Merriweather-boldItalic.fntdata"/><Relationship Id="rId27" Type="http://schemas.openxmlformats.org/officeDocument/2006/relationships/font" Target="fonts/Merriweather-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509283a0e1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509283a0e1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509283a0e1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509283a0e1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509283a0e1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509283a0e1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509283a0e1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509283a0e1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509283a0e1_1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509283a0e1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509283a0e1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509283a0e1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50481195d8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50481195d8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50481195d8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50481195d8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50481195d8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50481195d8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50481195d8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50481195d8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50481195d8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50481195d8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50481195d8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50481195d8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50481195d8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50481195d8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509283a0e1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509283a0e1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14.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20.png"/><Relationship Id="rId5"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58700" y="1668750"/>
            <a:ext cx="5361300" cy="13221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it"/>
              <a:t>Cosmic rays at “Mercati di Traiano”</a:t>
            </a:r>
            <a:endParaRPr/>
          </a:p>
          <a:p>
            <a:pPr indent="0" lvl="0" marL="0" rtl="0" algn="ctr">
              <a:spcBef>
                <a:spcPts val="0"/>
              </a:spcBef>
              <a:spcAft>
                <a:spcPts val="0"/>
              </a:spcAft>
              <a:buNone/>
            </a:pPr>
            <a:r>
              <a:t/>
            </a:r>
            <a:endParaRPr/>
          </a:p>
        </p:txBody>
      </p:sp>
      <p:sp>
        <p:nvSpPr>
          <p:cNvPr id="129" name="Google Shape;129;p13"/>
          <p:cNvSpPr txBox="1"/>
          <p:nvPr>
            <p:ph idx="1" type="subTitle"/>
          </p:nvPr>
        </p:nvSpPr>
        <p:spPr>
          <a:xfrm>
            <a:off x="3178800" y="2990850"/>
            <a:ext cx="2786400" cy="522600"/>
          </a:xfrm>
          <a:prstGeom prst="rect">
            <a:avLst/>
          </a:prstGeom>
        </p:spPr>
        <p:txBody>
          <a:bodyPr anchorCtr="0" anchor="t" bIns="91425" lIns="91425" spcFirstLastPara="1" rIns="91425" wrap="square" tIns="91425">
            <a:normAutofit fontScale="25000" lnSpcReduction="20000"/>
          </a:bodyPr>
          <a:lstStyle/>
          <a:p>
            <a:pPr indent="0" lvl="0" marL="0" rtl="0" algn="ctr">
              <a:spcBef>
                <a:spcPts val="0"/>
              </a:spcBef>
              <a:spcAft>
                <a:spcPts val="0"/>
              </a:spcAft>
              <a:buNone/>
            </a:pPr>
            <a:r>
              <a:rPr lang="it" sz="4800"/>
              <a:t>Liceo Cavour Roma</a:t>
            </a:r>
            <a:endParaRPr sz="4800"/>
          </a:p>
          <a:p>
            <a:pPr indent="0" lvl="0" marL="0" rtl="0" algn="ctr">
              <a:spcBef>
                <a:spcPts val="0"/>
              </a:spcBef>
              <a:spcAft>
                <a:spcPts val="0"/>
              </a:spcAft>
              <a:buNone/>
            </a:pPr>
            <a:r>
              <a:t/>
            </a:r>
            <a:endParaRPr sz="4800"/>
          </a:p>
          <a:p>
            <a:pPr indent="0" lvl="0" marL="0" rtl="0" algn="ctr">
              <a:spcBef>
                <a:spcPts val="0"/>
              </a:spcBef>
              <a:spcAft>
                <a:spcPts val="0"/>
              </a:spcAft>
              <a:buNone/>
            </a:pPr>
            <a:r>
              <a:rPr lang="it" sz="4800"/>
              <a:t>A.S 2022-2023</a:t>
            </a:r>
            <a:endParaRPr sz="4800"/>
          </a:p>
          <a:p>
            <a:pPr indent="0" lvl="0" marL="0" rtl="0" algn="ctr">
              <a:spcBef>
                <a:spcPts val="0"/>
              </a:spcBef>
              <a:spcAft>
                <a:spcPts val="0"/>
              </a:spcAft>
              <a:buNone/>
            </a:pPr>
            <a:r>
              <a:t/>
            </a:r>
            <a:endParaRPr sz="4800"/>
          </a:p>
          <a:p>
            <a:pPr indent="0" lvl="0" marL="0" rtl="0" algn="ctr">
              <a:spcBef>
                <a:spcPts val="0"/>
              </a:spcBef>
              <a:spcAft>
                <a:spcPts val="0"/>
              </a:spcAft>
              <a:buNone/>
            </a:pPr>
            <a:r>
              <a:rPr lang="it" sz="4800"/>
              <a:t>CREF- Extreme Energy Event</a:t>
            </a:r>
            <a:r>
              <a:rPr lang="it"/>
              <a:t>s</a:t>
            </a:r>
            <a:endParaRPr/>
          </a:p>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2"/>
          <p:cNvSpPr txBox="1"/>
          <p:nvPr>
            <p:ph type="title"/>
          </p:nvPr>
        </p:nvSpPr>
        <p:spPr>
          <a:xfrm>
            <a:off x="300100" y="298225"/>
            <a:ext cx="2456700" cy="600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Measurements</a:t>
            </a:r>
            <a:endParaRPr/>
          </a:p>
        </p:txBody>
      </p:sp>
      <p:sp>
        <p:nvSpPr>
          <p:cNvPr id="198" name="Google Shape;198;p22"/>
          <p:cNvSpPr txBox="1"/>
          <p:nvPr>
            <p:ph idx="1" type="body"/>
          </p:nvPr>
        </p:nvSpPr>
        <p:spPr>
          <a:xfrm>
            <a:off x="300100" y="898525"/>
            <a:ext cx="3211800" cy="3603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1200"/>
              </a:spcAft>
              <a:buSzPts val="1018"/>
              <a:buNone/>
            </a:pPr>
            <a:r>
              <a:rPr lang="it" sz="1302">
                <a:solidFill>
                  <a:srgbClr val="000000"/>
                </a:solidFill>
              </a:rPr>
              <a:t>Five series of measurements were collected.</a:t>
            </a:r>
            <a:r>
              <a:rPr lang="it" sz="1302"/>
              <a:t> </a:t>
            </a:r>
            <a:endParaRPr sz="1302"/>
          </a:p>
        </p:txBody>
      </p:sp>
      <p:pic>
        <p:nvPicPr>
          <p:cNvPr id="199" name="Google Shape;199;p22"/>
          <p:cNvPicPr preferRelativeResize="0"/>
          <p:nvPr/>
        </p:nvPicPr>
        <p:blipFill rotWithShape="1">
          <a:blip r:embed="rId3">
            <a:alphaModFix/>
          </a:blip>
          <a:srcRect b="0" l="25025" r="20664" t="12922"/>
          <a:stretch/>
        </p:blipFill>
        <p:spPr>
          <a:xfrm>
            <a:off x="3889350" y="476600"/>
            <a:ext cx="4871626" cy="4190300"/>
          </a:xfrm>
          <a:prstGeom prst="rect">
            <a:avLst/>
          </a:prstGeom>
          <a:noFill/>
          <a:ln>
            <a:noFill/>
          </a:ln>
        </p:spPr>
      </p:pic>
      <p:sp>
        <p:nvSpPr>
          <p:cNvPr id="200" name="Google Shape;200;p22"/>
          <p:cNvSpPr txBox="1"/>
          <p:nvPr/>
        </p:nvSpPr>
        <p:spPr>
          <a:xfrm>
            <a:off x="300100" y="1392425"/>
            <a:ext cx="3674100" cy="320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300">
                <a:latin typeface="Calibri"/>
                <a:ea typeface="Calibri"/>
                <a:cs typeface="Calibri"/>
                <a:sym typeface="Calibri"/>
              </a:rPr>
              <a:t>The data of series 0 and series 1 were collected on the first floor of the archaeological site: series 0 in the open air and series 1 in one of the niches on the first floor.</a:t>
            </a:r>
            <a:endParaRPr sz="1300">
              <a:latin typeface="Calibri"/>
              <a:ea typeface="Calibri"/>
              <a:cs typeface="Calibri"/>
              <a:sym typeface="Calibri"/>
            </a:endParaRPr>
          </a:p>
          <a:p>
            <a:pPr indent="0" lvl="0" marL="0" rtl="0" algn="l">
              <a:spcBef>
                <a:spcPts val="0"/>
              </a:spcBef>
              <a:spcAft>
                <a:spcPts val="0"/>
              </a:spcAft>
              <a:buNone/>
            </a:pPr>
            <a:r>
              <a:rPr lang="it" sz="1300">
                <a:latin typeface="Calibri"/>
                <a:ea typeface="Calibri"/>
                <a:cs typeface="Calibri"/>
                <a:sym typeface="Calibri"/>
              </a:rPr>
              <a:t>Series 2 and 3 data were collected on the second floor: series 2 partially outdoors in one of the openings of the building, and series 3 by placing the Cosmic Box in one of the rooms on the second floor.</a:t>
            </a:r>
            <a:endParaRPr sz="1300">
              <a:latin typeface="Calibri"/>
              <a:ea typeface="Calibri"/>
              <a:cs typeface="Calibri"/>
              <a:sym typeface="Calibri"/>
            </a:endParaRPr>
          </a:p>
          <a:p>
            <a:pPr indent="0" lvl="0" marL="0" rtl="0" algn="l">
              <a:spcBef>
                <a:spcPts val="0"/>
              </a:spcBef>
              <a:spcAft>
                <a:spcPts val="0"/>
              </a:spcAft>
              <a:buNone/>
            </a:pPr>
            <a:r>
              <a:rPr lang="it" sz="1300">
                <a:latin typeface="Calibri"/>
                <a:ea typeface="Calibri"/>
                <a:cs typeface="Calibri"/>
                <a:sym typeface="Calibri"/>
              </a:rPr>
              <a:t>The data of series 4 were collected outdoors, on the roof of the monumental complex.</a:t>
            </a:r>
            <a:endParaRPr sz="1300">
              <a:latin typeface="Calibri"/>
              <a:ea typeface="Calibri"/>
              <a:cs typeface="Calibri"/>
              <a:sym typeface="Calibri"/>
            </a:endParaRPr>
          </a:p>
          <a:p>
            <a:pPr indent="0" lvl="0" marL="0" rtl="0" algn="l">
              <a:spcBef>
                <a:spcPts val="0"/>
              </a:spcBef>
              <a:spcAft>
                <a:spcPts val="0"/>
              </a:spcAft>
              <a:buNone/>
            </a:pPr>
            <a:r>
              <a:rPr lang="it" sz="1300">
                <a:latin typeface="Calibri"/>
                <a:ea typeface="Calibri"/>
                <a:cs typeface="Calibri"/>
                <a:sym typeface="Calibri"/>
              </a:rPr>
              <a:t>Tab. 1 shows the counts recorded every two minutes on the various floor of the building and the environmental parameters (pressure P, temperature T and relative humidity U) related with each series.</a:t>
            </a:r>
            <a:endParaRPr sz="1300">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201" name="Google Shape;201;p22"/>
          <p:cNvSpPr txBox="1"/>
          <p:nvPr/>
        </p:nvSpPr>
        <p:spPr>
          <a:xfrm>
            <a:off x="6027863" y="4594025"/>
            <a:ext cx="5946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300">
                <a:latin typeface="Calibri"/>
                <a:ea typeface="Calibri"/>
                <a:cs typeface="Calibri"/>
                <a:sym typeface="Calibri"/>
              </a:rPr>
              <a:t>Tab. 1</a:t>
            </a:r>
            <a:endParaRPr sz="13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3"/>
          <p:cNvSpPr txBox="1"/>
          <p:nvPr>
            <p:ph type="title"/>
          </p:nvPr>
        </p:nvSpPr>
        <p:spPr>
          <a:xfrm>
            <a:off x="2700000" y="549425"/>
            <a:ext cx="3744000" cy="572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Data collection 0 and 1</a:t>
            </a:r>
            <a:endParaRPr/>
          </a:p>
        </p:txBody>
      </p:sp>
      <p:pic>
        <p:nvPicPr>
          <p:cNvPr id="207" name="Google Shape;207;p23"/>
          <p:cNvPicPr preferRelativeResize="0"/>
          <p:nvPr/>
        </p:nvPicPr>
        <p:blipFill rotWithShape="1">
          <a:blip r:embed="rId3">
            <a:alphaModFix/>
          </a:blip>
          <a:srcRect b="5909" l="16472" r="15657" t="18515"/>
          <a:stretch/>
        </p:blipFill>
        <p:spPr>
          <a:xfrm>
            <a:off x="273675" y="1748050"/>
            <a:ext cx="4013002" cy="2397150"/>
          </a:xfrm>
          <a:prstGeom prst="rect">
            <a:avLst/>
          </a:prstGeom>
          <a:noFill/>
          <a:ln>
            <a:noFill/>
          </a:ln>
        </p:spPr>
      </p:pic>
      <p:pic>
        <p:nvPicPr>
          <p:cNvPr id="208" name="Google Shape;208;p23"/>
          <p:cNvPicPr preferRelativeResize="0"/>
          <p:nvPr/>
        </p:nvPicPr>
        <p:blipFill rotWithShape="1">
          <a:blip r:embed="rId4">
            <a:alphaModFix/>
          </a:blip>
          <a:srcRect b="8157" l="16395" r="15433" t="17954"/>
          <a:stretch/>
        </p:blipFill>
        <p:spPr>
          <a:xfrm>
            <a:off x="4572000" y="1719738"/>
            <a:ext cx="4219723" cy="24537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4"/>
          <p:cNvSpPr txBox="1"/>
          <p:nvPr>
            <p:ph type="title"/>
          </p:nvPr>
        </p:nvSpPr>
        <p:spPr>
          <a:xfrm>
            <a:off x="3173700" y="420900"/>
            <a:ext cx="2952300" cy="902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it"/>
              <a:t>Data collection 2-4</a:t>
            </a:r>
            <a:endParaRPr/>
          </a:p>
        </p:txBody>
      </p:sp>
      <p:pic>
        <p:nvPicPr>
          <p:cNvPr id="214" name="Google Shape;214;p24"/>
          <p:cNvPicPr preferRelativeResize="0"/>
          <p:nvPr/>
        </p:nvPicPr>
        <p:blipFill rotWithShape="1">
          <a:blip r:embed="rId3">
            <a:alphaModFix/>
          </a:blip>
          <a:srcRect b="4973" l="13876" r="16708" t="15572"/>
          <a:stretch/>
        </p:blipFill>
        <p:spPr>
          <a:xfrm>
            <a:off x="416300" y="955350"/>
            <a:ext cx="3114398" cy="1912499"/>
          </a:xfrm>
          <a:prstGeom prst="rect">
            <a:avLst/>
          </a:prstGeom>
          <a:noFill/>
          <a:ln>
            <a:noFill/>
          </a:ln>
        </p:spPr>
      </p:pic>
      <p:pic>
        <p:nvPicPr>
          <p:cNvPr id="215" name="Google Shape;215;p24"/>
          <p:cNvPicPr preferRelativeResize="0"/>
          <p:nvPr/>
        </p:nvPicPr>
        <p:blipFill rotWithShape="1">
          <a:blip r:embed="rId4">
            <a:alphaModFix/>
          </a:blip>
          <a:srcRect b="6058" l="14894" r="17647" t="14852"/>
          <a:stretch/>
        </p:blipFill>
        <p:spPr>
          <a:xfrm>
            <a:off x="2892538" y="2776775"/>
            <a:ext cx="3358925" cy="2112700"/>
          </a:xfrm>
          <a:prstGeom prst="rect">
            <a:avLst/>
          </a:prstGeom>
          <a:noFill/>
          <a:ln>
            <a:noFill/>
          </a:ln>
        </p:spPr>
      </p:pic>
      <p:pic>
        <p:nvPicPr>
          <p:cNvPr id="216" name="Google Shape;216;p24"/>
          <p:cNvPicPr preferRelativeResize="0"/>
          <p:nvPr/>
        </p:nvPicPr>
        <p:blipFill rotWithShape="1">
          <a:blip r:embed="rId5">
            <a:alphaModFix/>
          </a:blip>
          <a:srcRect b="2555" l="14553" r="17534" t="13944"/>
          <a:stretch/>
        </p:blipFill>
        <p:spPr>
          <a:xfrm>
            <a:off x="5842925" y="955350"/>
            <a:ext cx="2796600" cy="184454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5"/>
          <p:cNvSpPr txBox="1"/>
          <p:nvPr>
            <p:ph type="title"/>
          </p:nvPr>
        </p:nvSpPr>
        <p:spPr>
          <a:xfrm>
            <a:off x="300075" y="298225"/>
            <a:ext cx="6986700" cy="685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Measurements analysis and comparison</a:t>
            </a:r>
            <a:endParaRPr/>
          </a:p>
        </p:txBody>
      </p:sp>
      <p:sp>
        <p:nvSpPr>
          <p:cNvPr id="222" name="Google Shape;222;p25"/>
          <p:cNvSpPr txBox="1"/>
          <p:nvPr>
            <p:ph idx="1" type="body"/>
          </p:nvPr>
        </p:nvSpPr>
        <p:spPr>
          <a:xfrm>
            <a:off x="300075" y="1130575"/>
            <a:ext cx="3753000" cy="32976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it" sz="5168"/>
              <a:t>The graphs show that the number of cosmic rays is proportional to time, with a linear proportionality.</a:t>
            </a:r>
            <a:endParaRPr sz="5168"/>
          </a:p>
          <a:p>
            <a:pPr indent="0" lvl="0" marL="0" rtl="0" algn="l">
              <a:spcBef>
                <a:spcPts val="1200"/>
              </a:spcBef>
              <a:spcAft>
                <a:spcPts val="0"/>
              </a:spcAft>
              <a:buNone/>
            </a:pPr>
            <a:r>
              <a:rPr lang="it" sz="5168"/>
              <a:t>In graph 1, the maximum value of the y-axis is 31. This value is the maximum number of cosmic rays detected in the open air, on the first floor.</a:t>
            </a:r>
            <a:endParaRPr sz="5168"/>
          </a:p>
          <a:p>
            <a:pPr indent="0" lvl="0" marL="0" rtl="0" algn="l">
              <a:spcBef>
                <a:spcPts val="1200"/>
              </a:spcBef>
              <a:spcAft>
                <a:spcPts val="0"/>
              </a:spcAft>
              <a:buNone/>
            </a:pPr>
            <a:r>
              <a:rPr lang="it" sz="5168"/>
              <a:t>On the other hand, the maximum value of graph 2 (which represents the number of cosmic rays detected indoors, on the first floor) is 85. This result was not expected, since it was assumed that the maximum value of rays reaching the ground outdoors would be greater than the maximum value of rays detected indoors. The same can be seen in Fig. 7 and Fig. 8, which show the number of rays detected outdoors and indoors, respectively, on the first floor of the market.</a:t>
            </a:r>
            <a:endParaRPr sz="5168"/>
          </a:p>
          <a:p>
            <a:pPr indent="0" lvl="0" marL="0" rtl="0" algn="l">
              <a:spcBef>
                <a:spcPts val="1200"/>
              </a:spcBef>
              <a:spcAft>
                <a:spcPts val="1200"/>
              </a:spcAft>
              <a:buNone/>
            </a:pPr>
            <a:r>
              <a:t/>
            </a:r>
            <a:endParaRPr/>
          </a:p>
        </p:txBody>
      </p:sp>
      <p:pic>
        <p:nvPicPr>
          <p:cNvPr id="223" name="Google Shape;223;p25"/>
          <p:cNvPicPr preferRelativeResize="0"/>
          <p:nvPr/>
        </p:nvPicPr>
        <p:blipFill rotWithShape="1">
          <a:blip r:embed="rId3">
            <a:alphaModFix/>
          </a:blip>
          <a:srcRect b="4392" l="18755" r="18686" t="15601"/>
          <a:stretch/>
        </p:blipFill>
        <p:spPr>
          <a:xfrm>
            <a:off x="4125075" y="1130587"/>
            <a:ext cx="4577448" cy="31405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6"/>
          <p:cNvSpPr txBox="1"/>
          <p:nvPr>
            <p:ph type="title"/>
          </p:nvPr>
        </p:nvSpPr>
        <p:spPr>
          <a:xfrm>
            <a:off x="2881200" y="354850"/>
            <a:ext cx="3381600" cy="628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Further comparisons</a:t>
            </a:r>
            <a:endParaRPr/>
          </a:p>
        </p:txBody>
      </p:sp>
      <p:pic>
        <p:nvPicPr>
          <p:cNvPr id="229" name="Google Shape;229;p26"/>
          <p:cNvPicPr preferRelativeResize="0"/>
          <p:nvPr/>
        </p:nvPicPr>
        <p:blipFill rotWithShape="1">
          <a:blip r:embed="rId3">
            <a:alphaModFix/>
          </a:blip>
          <a:srcRect b="4460" l="17915" r="23305" t="15314"/>
          <a:stretch/>
        </p:blipFill>
        <p:spPr>
          <a:xfrm>
            <a:off x="392525" y="936425"/>
            <a:ext cx="4085976" cy="2991751"/>
          </a:xfrm>
          <a:prstGeom prst="rect">
            <a:avLst/>
          </a:prstGeom>
          <a:noFill/>
          <a:ln>
            <a:noFill/>
          </a:ln>
        </p:spPr>
      </p:pic>
      <p:pic>
        <p:nvPicPr>
          <p:cNvPr id="230" name="Google Shape;230;p26"/>
          <p:cNvPicPr preferRelativeResize="0"/>
          <p:nvPr/>
        </p:nvPicPr>
        <p:blipFill rotWithShape="1">
          <a:blip r:embed="rId4">
            <a:alphaModFix/>
          </a:blip>
          <a:srcRect b="5107" l="17055" r="22573" t="13697"/>
          <a:stretch/>
        </p:blipFill>
        <p:spPr>
          <a:xfrm>
            <a:off x="4616575" y="1738625"/>
            <a:ext cx="4085976" cy="294809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7"/>
          <p:cNvSpPr txBox="1"/>
          <p:nvPr>
            <p:ph type="title"/>
          </p:nvPr>
        </p:nvSpPr>
        <p:spPr>
          <a:xfrm>
            <a:off x="290650" y="288800"/>
            <a:ext cx="2050800" cy="619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Conclusions</a:t>
            </a:r>
            <a:endParaRPr/>
          </a:p>
        </p:txBody>
      </p:sp>
      <p:sp>
        <p:nvSpPr>
          <p:cNvPr id="236" name="Google Shape;236;p27"/>
          <p:cNvSpPr txBox="1"/>
          <p:nvPr>
            <p:ph idx="1" type="body"/>
          </p:nvPr>
        </p:nvSpPr>
        <p:spPr>
          <a:xfrm>
            <a:off x="597300" y="1135850"/>
            <a:ext cx="7949400" cy="3537900"/>
          </a:xfrm>
          <a:prstGeom prst="rect">
            <a:avLst/>
          </a:prstGeom>
        </p:spPr>
        <p:txBody>
          <a:bodyPr anchorCtr="0" anchor="t" bIns="91425" lIns="91425" spcFirstLastPara="1" rIns="91425" wrap="square" tIns="91425">
            <a:normAutofit fontScale="40000"/>
          </a:bodyPr>
          <a:lstStyle/>
          <a:p>
            <a:pPr indent="0" lvl="0" marL="0" rtl="0" algn="l">
              <a:spcBef>
                <a:spcPts val="0"/>
              </a:spcBef>
              <a:spcAft>
                <a:spcPts val="0"/>
              </a:spcAft>
              <a:buNone/>
            </a:pPr>
            <a:r>
              <a:rPr lang="it" sz="3300"/>
              <a:t>The measurement campaign confirms the theory about the linear proportionality between the number of cosmic rays and height.</a:t>
            </a:r>
            <a:endParaRPr sz="3300"/>
          </a:p>
          <a:p>
            <a:pPr indent="0" lvl="0" marL="0" rtl="0" algn="l">
              <a:spcBef>
                <a:spcPts val="1200"/>
              </a:spcBef>
              <a:spcAft>
                <a:spcPts val="0"/>
              </a:spcAft>
              <a:buNone/>
            </a:pPr>
            <a:r>
              <a:rPr lang="it" sz="3300"/>
              <a:t>The measurements are carried out both outdoors and under the arch of the "Mercati di Traiano". For each level of the building, both outdoors and indoors measurements are recorded. The outdoor measurements (Fig. 11) confirm the usual increase of cosmic rays with increasing altitude.</a:t>
            </a:r>
            <a:endParaRPr sz="3300"/>
          </a:p>
          <a:p>
            <a:pPr indent="0" lvl="0" marL="0" rtl="0" algn="l">
              <a:spcBef>
                <a:spcPts val="1200"/>
              </a:spcBef>
              <a:spcAft>
                <a:spcPts val="0"/>
              </a:spcAft>
              <a:buNone/>
            </a:pPr>
            <a:r>
              <a:rPr lang="it" sz="3300"/>
              <a:t>Nevertheless, a greater number of cosmic rays are detected in the indoor measurements than in the outdoor ones (Fig. 6) at the first level of the building. We suspect that this is probably due to the material, since the ancient Roman monuments are made of tuff, a radioactive rock (it emits radon) and the vault, under which the box was located, was composed of tuff. In the second indoor measurements at the second level of the building, the increase in the number of rays is not as relevant as in the first level of the building. It is probably due to the material from which the room was built that apparently shields the rays.</a:t>
            </a:r>
            <a:endParaRPr sz="3300"/>
          </a:p>
          <a:p>
            <a:pPr indent="0" lvl="0" marL="0" rtl="0" algn="l">
              <a:spcBef>
                <a:spcPts val="1200"/>
              </a:spcBef>
              <a:spcAft>
                <a:spcPts val="1200"/>
              </a:spcAft>
              <a:buNone/>
            </a:pPr>
            <a:r>
              <a:t/>
            </a:r>
            <a:endParaRPr sz="3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4"/>
          <p:cNvSpPr txBox="1"/>
          <p:nvPr>
            <p:ph type="title"/>
          </p:nvPr>
        </p:nvSpPr>
        <p:spPr>
          <a:xfrm>
            <a:off x="205100" y="20265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Topics</a:t>
            </a:r>
            <a:endParaRPr/>
          </a:p>
        </p:txBody>
      </p:sp>
      <p:sp>
        <p:nvSpPr>
          <p:cNvPr id="135" name="Google Shape;135;p14"/>
          <p:cNvSpPr txBox="1"/>
          <p:nvPr>
            <p:ph idx="1" type="body"/>
          </p:nvPr>
        </p:nvSpPr>
        <p:spPr>
          <a:xfrm>
            <a:off x="206550" y="1051500"/>
            <a:ext cx="8730900" cy="40920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Font typeface="Merriweather"/>
              <a:buChar char="●"/>
            </a:pPr>
            <a:r>
              <a:rPr b="1" lang="it" sz="1500">
                <a:solidFill>
                  <a:srgbClr val="333333"/>
                </a:solidFill>
                <a:latin typeface="Merriweather"/>
                <a:ea typeface="Merriweather"/>
                <a:cs typeface="Merriweather"/>
                <a:sym typeface="Merriweather"/>
              </a:rPr>
              <a:t>The Cosmic Rays</a:t>
            </a:r>
            <a:endParaRPr b="1" sz="1500">
              <a:solidFill>
                <a:srgbClr val="333333"/>
              </a:solidFill>
              <a:latin typeface="Merriweather"/>
              <a:ea typeface="Merriweather"/>
              <a:cs typeface="Merriweather"/>
              <a:sym typeface="Merriweather"/>
            </a:endParaRPr>
          </a:p>
          <a:p>
            <a:pPr indent="-336550" lvl="0" marL="457200" rtl="0" algn="l">
              <a:spcBef>
                <a:spcPts val="0"/>
              </a:spcBef>
              <a:spcAft>
                <a:spcPts val="0"/>
              </a:spcAft>
              <a:buSzPts val="1700"/>
              <a:buFont typeface="Merriweather"/>
              <a:buChar char="●"/>
            </a:pPr>
            <a:r>
              <a:rPr b="1" lang="it" sz="1500">
                <a:solidFill>
                  <a:srgbClr val="333333"/>
                </a:solidFill>
                <a:latin typeface="Merriweather"/>
                <a:ea typeface="Merriweather"/>
                <a:cs typeface="Merriweather"/>
                <a:sym typeface="Merriweather"/>
              </a:rPr>
              <a:t>EEE Project</a:t>
            </a:r>
            <a:endParaRPr b="1" sz="1500">
              <a:solidFill>
                <a:srgbClr val="333333"/>
              </a:solidFill>
              <a:latin typeface="Merriweather"/>
              <a:ea typeface="Merriweather"/>
              <a:cs typeface="Merriweather"/>
              <a:sym typeface="Merriweather"/>
            </a:endParaRPr>
          </a:p>
          <a:p>
            <a:pPr indent="-336550" lvl="0" marL="457200" rtl="0" algn="l">
              <a:spcBef>
                <a:spcPts val="0"/>
              </a:spcBef>
              <a:spcAft>
                <a:spcPts val="0"/>
              </a:spcAft>
              <a:buSzPts val="1700"/>
              <a:buFont typeface="Merriweather"/>
              <a:buChar char="●"/>
            </a:pPr>
            <a:r>
              <a:rPr b="1" lang="it" sz="1500">
                <a:solidFill>
                  <a:srgbClr val="000000"/>
                </a:solidFill>
                <a:latin typeface="Merriweather"/>
                <a:ea typeface="Merriweather"/>
                <a:cs typeface="Merriweather"/>
                <a:sym typeface="Merriweather"/>
              </a:rPr>
              <a:t>Cosmic rays detection</a:t>
            </a:r>
            <a:endParaRPr b="1" sz="1500">
              <a:solidFill>
                <a:srgbClr val="000000"/>
              </a:solidFill>
              <a:latin typeface="Merriweather"/>
              <a:ea typeface="Merriweather"/>
              <a:cs typeface="Merriweather"/>
              <a:sym typeface="Merriweather"/>
            </a:endParaRPr>
          </a:p>
          <a:p>
            <a:pPr indent="-336550" lvl="0" marL="457200" rtl="0" algn="l">
              <a:spcBef>
                <a:spcPts val="0"/>
              </a:spcBef>
              <a:spcAft>
                <a:spcPts val="0"/>
              </a:spcAft>
              <a:buSzPts val="1700"/>
              <a:buFont typeface="Merriweather"/>
              <a:buChar char="●"/>
            </a:pPr>
            <a:r>
              <a:rPr b="1" lang="it" sz="1500">
                <a:solidFill>
                  <a:srgbClr val="222222"/>
                </a:solidFill>
                <a:highlight>
                  <a:srgbClr val="FFFFFF"/>
                </a:highlight>
                <a:latin typeface="Merriweather"/>
                <a:ea typeface="Merriweather"/>
                <a:cs typeface="Merriweather"/>
                <a:sym typeface="Merriweather"/>
              </a:rPr>
              <a:t>Application of cosmic  rays detaction</a:t>
            </a:r>
            <a:endParaRPr b="1" sz="1500">
              <a:solidFill>
                <a:srgbClr val="222222"/>
              </a:solidFill>
              <a:highlight>
                <a:srgbClr val="FFFFFF"/>
              </a:highlight>
              <a:latin typeface="Merriweather"/>
              <a:ea typeface="Merriweather"/>
              <a:cs typeface="Merriweather"/>
              <a:sym typeface="Merriweather"/>
            </a:endParaRPr>
          </a:p>
          <a:p>
            <a:pPr indent="-323850" lvl="0" marL="457200" rtl="0" algn="l">
              <a:spcBef>
                <a:spcPts val="0"/>
              </a:spcBef>
              <a:spcAft>
                <a:spcPts val="0"/>
              </a:spcAft>
              <a:buClr>
                <a:srgbClr val="222222"/>
              </a:buClr>
              <a:buSzPts val="1500"/>
              <a:buFont typeface="Merriweather"/>
              <a:buChar char="●"/>
            </a:pPr>
            <a:r>
              <a:rPr b="1" lang="it" sz="1500">
                <a:solidFill>
                  <a:srgbClr val="222222"/>
                </a:solidFill>
                <a:highlight>
                  <a:srgbClr val="FFFFFF"/>
                </a:highlight>
                <a:latin typeface="Merriweather"/>
                <a:ea typeface="Merriweather"/>
                <a:cs typeface="Merriweather"/>
                <a:sym typeface="Merriweather"/>
              </a:rPr>
              <a:t>Instrument for measuring the number of cosmic rays</a:t>
            </a:r>
            <a:endParaRPr b="1" sz="1500">
              <a:solidFill>
                <a:srgbClr val="222222"/>
              </a:solidFill>
              <a:highlight>
                <a:srgbClr val="FFFFFF"/>
              </a:highlight>
              <a:latin typeface="Merriweather"/>
              <a:ea typeface="Merriweather"/>
              <a:cs typeface="Merriweather"/>
              <a:sym typeface="Merriweather"/>
            </a:endParaRPr>
          </a:p>
          <a:p>
            <a:pPr indent="-323850" lvl="0" marL="457200" rtl="0" algn="l">
              <a:spcBef>
                <a:spcPts val="0"/>
              </a:spcBef>
              <a:spcAft>
                <a:spcPts val="0"/>
              </a:spcAft>
              <a:buClr>
                <a:srgbClr val="222222"/>
              </a:buClr>
              <a:buSzPts val="1500"/>
              <a:buFont typeface="Merriweather"/>
              <a:buChar char="●"/>
            </a:pPr>
            <a:r>
              <a:rPr b="1" lang="it" sz="1500">
                <a:solidFill>
                  <a:srgbClr val="222222"/>
                </a:solidFill>
                <a:highlight>
                  <a:srgbClr val="FFFFFF"/>
                </a:highlight>
                <a:latin typeface="Merriweather"/>
                <a:ea typeface="Merriweather"/>
                <a:cs typeface="Merriweather"/>
                <a:sym typeface="Merriweather"/>
              </a:rPr>
              <a:t>How the cosmic box work </a:t>
            </a:r>
            <a:endParaRPr b="1" sz="1500">
              <a:solidFill>
                <a:srgbClr val="222222"/>
              </a:solidFill>
              <a:highlight>
                <a:srgbClr val="FFFFFF"/>
              </a:highlight>
              <a:latin typeface="Merriweather"/>
              <a:ea typeface="Merriweather"/>
              <a:cs typeface="Merriweather"/>
              <a:sym typeface="Merriweather"/>
            </a:endParaRPr>
          </a:p>
          <a:p>
            <a:pPr indent="-323850" lvl="0" marL="457200" rtl="0" algn="l">
              <a:spcBef>
                <a:spcPts val="0"/>
              </a:spcBef>
              <a:spcAft>
                <a:spcPts val="0"/>
              </a:spcAft>
              <a:buClr>
                <a:srgbClr val="222222"/>
              </a:buClr>
              <a:buSzPts val="1500"/>
              <a:buFont typeface="Merriweather"/>
              <a:buChar char="●"/>
            </a:pPr>
            <a:r>
              <a:rPr b="1" lang="it" sz="1500">
                <a:solidFill>
                  <a:srgbClr val="222222"/>
                </a:solidFill>
                <a:highlight>
                  <a:srgbClr val="FFFFFF"/>
                </a:highlight>
                <a:latin typeface="Merriweather"/>
                <a:ea typeface="Merriweather"/>
                <a:cs typeface="Merriweather"/>
                <a:sym typeface="Merriweather"/>
              </a:rPr>
              <a:t>Measurament at Mercati di Traiano</a:t>
            </a:r>
            <a:endParaRPr b="1" sz="1500">
              <a:solidFill>
                <a:srgbClr val="222222"/>
              </a:solidFill>
              <a:highlight>
                <a:srgbClr val="FFFFFF"/>
              </a:highlight>
              <a:latin typeface="Merriweather"/>
              <a:ea typeface="Merriweather"/>
              <a:cs typeface="Merriweather"/>
              <a:sym typeface="Merriweather"/>
            </a:endParaRPr>
          </a:p>
          <a:p>
            <a:pPr indent="-323850" lvl="0" marL="457200" rtl="0" algn="l">
              <a:spcBef>
                <a:spcPts val="0"/>
              </a:spcBef>
              <a:spcAft>
                <a:spcPts val="0"/>
              </a:spcAft>
              <a:buClr>
                <a:srgbClr val="222222"/>
              </a:buClr>
              <a:buSzPts val="1500"/>
              <a:buFont typeface="Merriweather"/>
              <a:buChar char="●"/>
            </a:pPr>
            <a:r>
              <a:rPr b="1" lang="it" sz="1500">
                <a:solidFill>
                  <a:srgbClr val="222222"/>
                </a:solidFill>
                <a:highlight>
                  <a:srgbClr val="FFFFFF"/>
                </a:highlight>
                <a:latin typeface="Merriweather"/>
                <a:ea typeface="Merriweather"/>
                <a:cs typeface="Merriweather"/>
                <a:sym typeface="Merriweather"/>
              </a:rPr>
              <a:t> Results </a:t>
            </a:r>
            <a:endParaRPr b="1" sz="1500">
              <a:solidFill>
                <a:srgbClr val="222222"/>
              </a:solidFill>
              <a:highlight>
                <a:srgbClr val="FFFFFF"/>
              </a:highlight>
              <a:latin typeface="Merriweather"/>
              <a:ea typeface="Merriweather"/>
              <a:cs typeface="Merriweather"/>
              <a:sym typeface="Merriweather"/>
            </a:endParaRPr>
          </a:p>
          <a:p>
            <a:pPr indent="0" lvl="0" marL="457200" rtl="0" algn="l">
              <a:spcBef>
                <a:spcPts val="1200"/>
              </a:spcBef>
              <a:spcAft>
                <a:spcPts val="1200"/>
              </a:spcAft>
              <a:buNone/>
            </a:pPr>
            <a:r>
              <a:t/>
            </a:r>
            <a:endParaRPr b="1" sz="1100">
              <a:solidFill>
                <a:srgbClr val="222222"/>
              </a:solidFill>
              <a:highlight>
                <a:srgbClr val="FFFFFF"/>
              </a:highlight>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5"/>
          <p:cNvSpPr txBox="1"/>
          <p:nvPr>
            <p:ph type="title"/>
          </p:nvPr>
        </p:nvSpPr>
        <p:spPr>
          <a:xfrm>
            <a:off x="205100" y="2099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The Cosmic Rays</a:t>
            </a:r>
            <a:endParaRPr/>
          </a:p>
        </p:txBody>
      </p:sp>
      <p:sp>
        <p:nvSpPr>
          <p:cNvPr id="141" name="Google Shape;141;p15"/>
          <p:cNvSpPr txBox="1"/>
          <p:nvPr>
            <p:ph idx="1" type="body"/>
          </p:nvPr>
        </p:nvSpPr>
        <p:spPr>
          <a:xfrm>
            <a:off x="262925" y="865350"/>
            <a:ext cx="4858800" cy="39387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it" sz="5915">
                <a:latin typeface="Georgia"/>
                <a:ea typeface="Georgia"/>
                <a:cs typeface="Georgia"/>
                <a:sym typeface="Georgia"/>
              </a:rPr>
              <a:t>Cosmic rays, also called Astro particles, are subatomic particles of medium or high energy that impact the Earth every day. They are the product of the interaction of primary cosmic rays with the Earth's atmosphere. </a:t>
            </a:r>
            <a:endParaRPr sz="5915">
              <a:latin typeface="Georgia"/>
              <a:ea typeface="Georgia"/>
              <a:cs typeface="Georgia"/>
              <a:sym typeface="Georgia"/>
            </a:endParaRPr>
          </a:p>
          <a:p>
            <a:pPr indent="0" lvl="0" marL="0" rtl="0" algn="l">
              <a:spcBef>
                <a:spcPts val="1200"/>
              </a:spcBef>
              <a:spcAft>
                <a:spcPts val="0"/>
              </a:spcAft>
              <a:buNone/>
            </a:pPr>
            <a:r>
              <a:rPr lang="it" sz="5915">
                <a:latin typeface="Georgia"/>
                <a:ea typeface="Georgia"/>
                <a:cs typeface="Georgia"/>
                <a:sym typeface="Georgia"/>
              </a:rPr>
              <a:t>The impact produces a swarm of particles (the secondary rays ) of different types that can be detected with special instruments that take advantage of the properties of cosmic rays to interact with matter, for example, by causing the ionization of a gas, as in the detector chambers of the Extreme Energy Events (EEE) project, or by exciting the production of photons, as in the scintillation chambers of the Cosmic Box. </a:t>
            </a:r>
            <a:endParaRPr sz="5915">
              <a:latin typeface="Georgia"/>
              <a:ea typeface="Georgia"/>
              <a:cs typeface="Georgia"/>
              <a:sym typeface="Georgia"/>
            </a:endParaRPr>
          </a:p>
          <a:p>
            <a:pPr indent="0" lvl="0" marL="0" rtl="0" algn="l">
              <a:spcBef>
                <a:spcPts val="1200"/>
              </a:spcBef>
              <a:spcAft>
                <a:spcPts val="0"/>
              </a:spcAft>
              <a:buNone/>
            </a:pPr>
            <a:r>
              <a:rPr lang="it" sz="5915">
                <a:latin typeface="Georgia"/>
                <a:ea typeface="Georgia"/>
                <a:cs typeface="Georgia"/>
                <a:sym typeface="Georgia"/>
              </a:rPr>
              <a:t>One of the fundamental properties of cosmic rays is the variation of their flux with altitude, a feature that has led in the past to the identification of the same cosmic rays as extraterrestrial radiation.</a:t>
            </a:r>
            <a:endParaRPr sz="5915">
              <a:latin typeface="Georgia"/>
              <a:ea typeface="Georgia"/>
              <a:cs typeface="Georgia"/>
              <a:sym typeface="Georgia"/>
            </a:endParaRPr>
          </a:p>
          <a:p>
            <a:pPr indent="0" lvl="0" marL="0" rtl="0" algn="l">
              <a:spcBef>
                <a:spcPts val="1200"/>
              </a:spcBef>
              <a:spcAft>
                <a:spcPts val="1200"/>
              </a:spcAft>
              <a:buNone/>
            </a:pPr>
            <a:r>
              <a:t/>
            </a:r>
            <a:endParaRPr sz="2100"/>
          </a:p>
        </p:txBody>
      </p:sp>
      <p:pic>
        <p:nvPicPr>
          <p:cNvPr id="142" name="Google Shape;142;p15"/>
          <p:cNvPicPr preferRelativeResize="0"/>
          <p:nvPr/>
        </p:nvPicPr>
        <p:blipFill>
          <a:blip r:embed="rId3">
            <a:alphaModFix/>
          </a:blip>
          <a:stretch>
            <a:fillRect/>
          </a:stretch>
        </p:blipFill>
        <p:spPr>
          <a:xfrm>
            <a:off x="5484866" y="400450"/>
            <a:ext cx="2981685" cy="43426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6"/>
          <p:cNvSpPr txBox="1"/>
          <p:nvPr>
            <p:ph type="title"/>
          </p:nvPr>
        </p:nvSpPr>
        <p:spPr>
          <a:xfrm>
            <a:off x="205100" y="195425"/>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EEE (Extreme Energy Events) Project</a:t>
            </a:r>
            <a:endParaRPr/>
          </a:p>
          <a:p>
            <a:pPr indent="0" lvl="0" marL="0" rtl="0" algn="l">
              <a:spcBef>
                <a:spcPts val="0"/>
              </a:spcBef>
              <a:spcAft>
                <a:spcPts val="0"/>
              </a:spcAft>
              <a:buNone/>
            </a:pPr>
            <a:r>
              <a:t/>
            </a:r>
            <a:endParaRPr/>
          </a:p>
        </p:txBody>
      </p:sp>
      <p:sp>
        <p:nvSpPr>
          <p:cNvPr id="148" name="Google Shape;148;p16"/>
          <p:cNvSpPr txBox="1"/>
          <p:nvPr>
            <p:ph idx="1" type="body"/>
          </p:nvPr>
        </p:nvSpPr>
        <p:spPr>
          <a:xfrm>
            <a:off x="205100" y="751300"/>
            <a:ext cx="4844400" cy="4016700"/>
          </a:xfrm>
          <a:prstGeom prst="rect">
            <a:avLst/>
          </a:prstGeom>
        </p:spPr>
        <p:txBody>
          <a:bodyPr anchorCtr="0" anchor="t" bIns="91425" lIns="91425" spcFirstLastPara="1" rIns="91425" wrap="square" tIns="91425">
            <a:noAutofit/>
          </a:bodyPr>
          <a:lstStyle/>
          <a:p>
            <a:pPr indent="0" lvl="0" marL="0" rtl="0" algn="l">
              <a:lnSpc>
                <a:spcPct val="90000"/>
              </a:lnSpc>
              <a:spcBef>
                <a:spcPts val="1000"/>
              </a:spcBef>
              <a:spcAft>
                <a:spcPts val="0"/>
              </a:spcAft>
              <a:buClr>
                <a:srgbClr val="000000"/>
              </a:buClr>
              <a:buSzPts val="358"/>
              <a:buFont typeface="Arial"/>
              <a:buNone/>
            </a:pPr>
            <a:r>
              <a:rPr lang="it" sz="1142">
                <a:solidFill>
                  <a:srgbClr val="1B2130"/>
                </a:solidFill>
                <a:latin typeface="Georgia"/>
                <a:ea typeface="Georgia"/>
                <a:cs typeface="Georgia"/>
                <a:sym typeface="Georgia"/>
              </a:rPr>
              <a:t>The EEE project (Extreme Energy Events) is a research project of the:</a:t>
            </a:r>
            <a:endParaRPr sz="1142">
              <a:solidFill>
                <a:srgbClr val="1B2130"/>
              </a:solidFill>
              <a:latin typeface="Georgia"/>
              <a:ea typeface="Georgia"/>
              <a:cs typeface="Georgia"/>
              <a:sym typeface="Georgia"/>
            </a:endParaRPr>
          </a:p>
          <a:p>
            <a:pPr indent="0" lvl="0" marL="0" rtl="0" algn="l">
              <a:lnSpc>
                <a:spcPct val="90000"/>
              </a:lnSpc>
              <a:spcBef>
                <a:spcPts val="1000"/>
              </a:spcBef>
              <a:spcAft>
                <a:spcPts val="0"/>
              </a:spcAft>
              <a:buSzPts val="358"/>
              <a:buNone/>
            </a:pPr>
            <a:r>
              <a:rPr b="1" lang="it" sz="1142">
                <a:solidFill>
                  <a:srgbClr val="1B2130"/>
                </a:solidFill>
                <a:latin typeface="Georgia"/>
                <a:ea typeface="Georgia"/>
                <a:cs typeface="Georgia"/>
                <a:sym typeface="Georgia"/>
              </a:rPr>
              <a:t>CREF</a:t>
            </a:r>
            <a:r>
              <a:rPr lang="it" sz="1142">
                <a:solidFill>
                  <a:srgbClr val="1B2130"/>
                </a:solidFill>
                <a:latin typeface="Georgia"/>
                <a:ea typeface="Georgia"/>
                <a:cs typeface="Georgia"/>
                <a:sym typeface="Georgia"/>
              </a:rPr>
              <a:t>  (Centro Ricerche Enrico Fermi)  in collaboration with:</a:t>
            </a:r>
            <a:endParaRPr sz="1142">
              <a:solidFill>
                <a:srgbClr val="1B2130"/>
              </a:solidFill>
              <a:latin typeface="Georgia"/>
              <a:ea typeface="Georgia"/>
              <a:cs typeface="Georgia"/>
              <a:sym typeface="Georgia"/>
            </a:endParaRPr>
          </a:p>
          <a:p>
            <a:pPr indent="-301148" lvl="0" marL="457200" rtl="0" algn="l">
              <a:lnSpc>
                <a:spcPct val="90000"/>
              </a:lnSpc>
              <a:spcBef>
                <a:spcPts val="1000"/>
              </a:spcBef>
              <a:spcAft>
                <a:spcPts val="0"/>
              </a:spcAft>
              <a:buSzPts val="1143"/>
              <a:buFont typeface="Georgia"/>
              <a:buChar char="●"/>
            </a:pPr>
            <a:r>
              <a:rPr lang="it" sz="1142">
                <a:solidFill>
                  <a:srgbClr val="1B2130"/>
                </a:solidFill>
                <a:latin typeface="Georgia"/>
                <a:ea typeface="Georgia"/>
                <a:cs typeface="Georgia"/>
                <a:sym typeface="Georgia"/>
              </a:rPr>
              <a:t>CERN (Conseil Européen pour la Recherche Nucléaire - European</a:t>
            </a:r>
            <a:endParaRPr sz="1142">
              <a:solidFill>
                <a:srgbClr val="1B2130"/>
              </a:solidFill>
              <a:latin typeface="Georgia"/>
              <a:ea typeface="Georgia"/>
              <a:cs typeface="Georgia"/>
              <a:sym typeface="Georgia"/>
            </a:endParaRPr>
          </a:p>
          <a:p>
            <a:pPr indent="-301148" lvl="0" marL="457200" rtl="0" algn="l">
              <a:lnSpc>
                <a:spcPct val="90000"/>
              </a:lnSpc>
              <a:spcBef>
                <a:spcPts val="0"/>
              </a:spcBef>
              <a:spcAft>
                <a:spcPts val="0"/>
              </a:spcAft>
              <a:buSzPts val="1143"/>
              <a:buFont typeface="Georgia"/>
              <a:buChar char="●"/>
            </a:pPr>
            <a:r>
              <a:rPr lang="it" sz="1142">
                <a:solidFill>
                  <a:srgbClr val="1B2130"/>
                </a:solidFill>
                <a:latin typeface="Georgia"/>
                <a:ea typeface="Georgia"/>
                <a:cs typeface="Georgia"/>
                <a:sym typeface="Georgia"/>
              </a:rPr>
              <a:t>Nuclear Research Council),</a:t>
            </a:r>
            <a:endParaRPr sz="1142">
              <a:solidFill>
                <a:srgbClr val="1B2130"/>
              </a:solidFill>
              <a:latin typeface="Georgia"/>
              <a:ea typeface="Georgia"/>
              <a:cs typeface="Georgia"/>
              <a:sym typeface="Georgia"/>
            </a:endParaRPr>
          </a:p>
          <a:p>
            <a:pPr indent="-301148" lvl="0" marL="457200" rtl="0" algn="l">
              <a:lnSpc>
                <a:spcPct val="90000"/>
              </a:lnSpc>
              <a:spcBef>
                <a:spcPts val="0"/>
              </a:spcBef>
              <a:spcAft>
                <a:spcPts val="0"/>
              </a:spcAft>
              <a:buSzPts val="1143"/>
              <a:buFont typeface="Georgia"/>
              <a:buChar char="●"/>
            </a:pPr>
            <a:r>
              <a:rPr lang="it" sz="1142">
                <a:solidFill>
                  <a:srgbClr val="1B2130"/>
                </a:solidFill>
                <a:latin typeface="Georgia"/>
                <a:ea typeface="Georgia"/>
                <a:cs typeface="Georgia"/>
                <a:sym typeface="Georgia"/>
              </a:rPr>
              <a:t>INFN (Istituto di Fisica Nucleare - National Institute for</a:t>
            </a:r>
            <a:endParaRPr sz="1142">
              <a:solidFill>
                <a:srgbClr val="1B2130"/>
              </a:solidFill>
              <a:latin typeface="Georgia"/>
              <a:ea typeface="Georgia"/>
              <a:cs typeface="Georgia"/>
              <a:sym typeface="Georgia"/>
            </a:endParaRPr>
          </a:p>
          <a:p>
            <a:pPr indent="-301148" lvl="0" marL="457200" rtl="0" algn="l">
              <a:lnSpc>
                <a:spcPct val="90000"/>
              </a:lnSpc>
              <a:spcBef>
                <a:spcPts val="0"/>
              </a:spcBef>
              <a:spcAft>
                <a:spcPts val="0"/>
              </a:spcAft>
              <a:buSzPts val="1143"/>
              <a:buFont typeface="Georgia"/>
              <a:buChar char="●"/>
            </a:pPr>
            <a:r>
              <a:rPr lang="it" sz="1142">
                <a:solidFill>
                  <a:srgbClr val="1B2130"/>
                </a:solidFill>
                <a:latin typeface="Georgia"/>
                <a:ea typeface="Georgia"/>
                <a:cs typeface="Georgia"/>
                <a:sym typeface="Georgia"/>
              </a:rPr>
              <a:t>Nuclear Physics)</a:t>
            </a:r>
            <a:endParaRPr sz="1142">
              <a:solidFill>
                <a:srgbClr val="1B2130"/>
              </a:solidFill>
              <a:latin typeface="Georgia"/>
              <a:ea typeface="Georgia"/>
              <a:cs typeface="Georgia"/>
              <a:sym typeface="Georgia"/>
            </a:endParaRPr>
          </a:p>
          <a:p>
            <a:pPr indent="-301148" lvl="0" marL="457200" rtl="0" algn="l">
              <a:lnSpc>
                <a:spcPct val="90000"/>
              </a:lnSpc>
              <a:spcBef>
                <a:spcPts val="0"/>
              </a:spcBef>
              <a:spcAft>
                <a:spcPts val="0"/>
              </a:spcAft>
              <a:buSzPts val="1143"/>
              <a:buFont typeface="Georgia"/>
              <a:buChar char="●"/>
            </a:pPr>
            <a:r>
              <a:rPr lang="it" sz="1142">
                <a:solidFill>
                  <a:srgbClr val="1B2130"/>
                </a:solidFill>
                <a:latin typeface="Georgia"/>
                <a:ea typeface="Georgia"/>
                <a:cs typeface="Georgia"/>
                <a:sym typeface="Georgia"/>
              </a:rPr>
              <a:t>MIUR (Ministero dell'Istruzione, Universita' e Ricerca - Ministry of Education, Universities and Research)</a:t>
            </a:r>
            <a:br>
              <a:rPr lang="it" sz="1142">
                <a:solidFill>
                  <a:srgbClr val="1B2130"/>
                </a:solidFill>
                <a:latin typeface="Georgia"/>
                <a:ea typeface="Georgia"/>
                <a:cs typeface="Georgia"/>
                <a:sym typeface="Georgia"/>
              </a:rPr>
            </a:br>
            <a:br>
              <a:rPr lang="it" sz="1142">
                <a:solidFill>
                  <a:srgbClr val="1B2130"/>
                </a:solidFill>
                <a:latin typeface="Georgia"/>
                <a:ea typeface="Georgia"/>
                <a:cs typeface="Georgia"/>
                <a:sym typeface="Georgia"/>
              </a:rPr>
            </a:br>
            <a:r>
              <a:rPr lang="it" sz="1142">
                <a:solidFill>
                  <a:srgbClr val="1B2130"/>
                </a:solidFill>
                <a:latin typeface="Georgia"/>
                <a:ea typeface="Georgia"/>
                <a:cs typeface="Georgia"/>
                <a:sym typeface="Georgia"/>
              </a:rPr>
              <a:t>This project is carried out in collaboration with the schools, which house a detector for the identification and study of cosmic rays. </a:t>
            </a:r>
            <a:br>
              <a:rPr lang="it" sz="1142">
                <a:solidFill>
                  <a:srgbClr val="1B2130"/>
                </a:solidFill>
                <a:latin typeface="Georgia"/>
                <a:ea typeface="Georgia"/>
                <a:cs typeface="Georgia"/>
                <a:sym typeface="Georgia"/>
              </a:rPr>
            </a:br>
            <a:r>
              <a:rPr lang="it" sz="1142">
                <a:solidFill>
                  <a:srgbClr val="1B2130"/>
                </a:solidFill>
                <a:latin typeface="Georgia"/>
                <a:ea typeface="Georgia"/>
                <a:cs typeface="Georgia"/>
                <a:sym typeface="Georgia"/>
              </a:rPr>
              <a:t>The detector is built by the students at CERN and is managed and maintained by them with the help of the teachers in the school. </a:t>
            </a:r>
            <a:br>
              <a:rPr lang="it" sz="1142">
                <a:solidFill>
                  <a:srgbClr val="1B2130"/>
                </a:solidFill>
                <a:latin typeface="Georgia"/>
                <a:ea typeface="Georgia"/>
                <a:cs typeface="Georgia"/>
                <a:sym typeface="Georgia"/>
              </a:rPr>
            </a:br>
            <a:r>
              <a:rPr lang="it" sz="1142">
                <a:solidFill>
                  <a:srgbClr val="1B2130"/>
                </a:solidFill>
                <a:latin typeface="Georgia"/>
                <a:ea typeface="Georgia"/>
                <a:cs typeface="Georgia"/>
                <a:sym typeface="Georgia"/>
              </a:rPr>
              <a:t>The data collected by the detector is then sent in real time to the CNAF (Centro Nazionale Analisi Fotogrammi - National Center for Image Analysis) in Bologna and to the INFN computer center. </a:t>
            </a:r>
            <a:br>
              <a:rPr lang="it" sz="1142">
                <a:solidFill>
                  <a:srgbClr val="1B2130"/>
                </a:solidFill>
                <a:latin typeface="Georgia"/>
                <a:ea typeface="Georgia"/>
                <a:cs typeface="Georgia"/>
                <a:sym typeface="Georgia"/>
              </a:rPr>
            </a:br>
            <a:r>
              <a:rPr lang="it" sz="1142">
                <a:solidFill>
                  <a:srgbClr val="1B2130"/>
                </a:solidFill>
                <a:latin typeface="Georgia"/>
                <a:ea typeface="Georgia"/>
                <a:cs typeface="Georgia"/>
                <a:sym typeface="Georgia"/>
              </a:rPr>
              <a:t>Students can use the data for practice purposes, always under the control of the Enrico Fermi Center, which organizes regular running meetings.</a:t>
            </a:r>
            <a:br>
              <a:rPr lang="it" sz="1142">
                <a:solidFill>
                  <a:srgbClr val="1B2130"/>
                </a:solidFill>
                <a:latin typeface="Georgia"/>
                <a:ea typeface="Georgia"/>
                <a:cs typeface="Georgia"/>
                <a:sym typeface="Georgia"/>
              </a:rPr>
            </a:br>
            <a:r>
              <a:rPr lang="it" sz="1142">
                <a:solidFill>
                  <a:srgbClr val="1B2130"/>
                </a:solidFill>
                <a:latin typeface="Georgia"/>
                <a:ea typeface="Georgia"/>
                <a:cs typeface="Georgia"/>
                <a:sym typeface="Georgia"/>
              </a:rPr>
              <a:t>The schools that don't have the detector nevertheless perform data </a:t>
            </a:r>
            <a:r>
              <a:rPr lang="it" sz="1142">
                <a:solidFill>
                  <a:srgbClr val="000000"/>
                </a:solidFill>
                <a:latin typeface="Georgia"/>
                <a:ea typeface="Georgia"/>
                <a:cs typeface="Georgia"/>
                <a:sym typeface="Georgia"/>
              </a:rPr>
              <a:t>analyses.</a:t>
            </a:r>
            <a:endParaRPr sz="1142">
              <a:solidFill>
                <a:srgbClr val="000000"/>
              </a:solidFill>
              <a:latin typeface="Georgia"/>
              <a:ea typeface="Georgia"/>
              <a:cs typeface="Georgia"/>
              <a:sym typeface="Georgia"/>
            </a:endParaRPr>
          </a:p>
          <a:p>
            <a:pPr indent="0" lvl="0" marL="457200" rtl="0" algn="l">
              <a:lnSpc>
                <a:spcPct val="90000"/>
              </a:lnSpc>
              <a:spcBef>
                <a:spcPts val="1000"/>
              </a:spcBef>
              <a:spcAft>
                <a:spcPts val="0"/>
              </a:spcAft>
              <a:buClr>
                <a:srgbClr val="000000"/>
              </a:buClr>
              <a:buSzPts val="358"/>
              <a:buFont typeface="Arial"/>
              <a:buNone/>
            </a:pPr>
            <a:r>
              <a:rPr lang="it" sz="1142">
                <a:solidFill>
                  <a:srgbClr val="1B2130"/>
                </a:solidFill>
                <a:latin typeface="Georgia"/>
                <a:ea typeface="Georgia"/>
                <a:cs typeface="Georgia"/>
                <a:sym typeface="Georgia"/>
              </a:rPr>
              <a:t>                                                           </a:t>
            </a:r>
            <a:endParaRPr sz="1142">
              <a:solidFill>
                <a:srgbClr val="1B2130"/>
              </a:solidFill>
              <a:latin typeface="Georgia"/>
              <a:ea typeface="Georgia"/>
              <a:cs typeface="Georgia"/>
              <a:sym typeface="Georgia"/>
            </a:endParaRPr>
          </a:p>
          <a:p>
            <a:pPr indent="0" lvl="0" marL="0" rtl="0" algn="l">
              <a:lnSpc>
                <a:spcPct val="100000"/>
              </a:lnSpc>
              <a:spcBef>
                <a:spcPts val="0"/>
              </a:spcBef>
              <a:spcAft>
                <a:spcPts val="0"/>
              </a:spcAft>
              <a:buClr>
                <a:srgbClr val="000000"/>
              </a:buClr>
              <a:buSzPts val="358"/>
              <a:buFont typeface="Arial"/>
              <a:buNone/>
            </a:pPr>
            <a:r>
              <a:t/>
            </a:r>
            <a:endParaRPr b="1" sz="1530">
              <a:solidFill>
                <a:srgbClr val="1B2130"/>
              </a:solidFill>
            </a:endParaRPr>
          </a:p>
          <a:p>
            <a:pPr indent="0" lvl="0" marL="0" rtl="0" algn="l">
              <a:spcBef>
                <a:spcPts val="0"/>
              </a:spcBef>
              <a:spcAft>
                <a:spcPts val="1200"/>
              </a:spcAft>
              <a:buSzPts val="358"/>
              <a:buNone/>
            </a:pPr>
            <a:r>
              <a:t/>
            </a:r>
            <a:endParaRPr sz="522"/>
          </a:p>
        </p:txBody>
      </p:sp>
      <p:pic>
        <p:nvPicPr>
          <p:cNvPr id="149" name="Google Shape;149;p16"/>
          <p:cNvPicPr preferRelativeResize="0"/>
          <p:nvPr/>
        </p:nvPicPr>
        <p:blipFill rotWithShape="1">
          <a:blip r:embed="rId3">
            <a:alphaModFix/>
          </a:blip>
          <a:srcRect b="0" l="0" r="0" t="0"/>
          <a:stretch/>
        </p:blipFill>
        <p:spPr>
          <a:xfrm>
            <a:off x="5101068" y="836730"/>
            <a:ext cx="3542164" cy="1073382"/>
          </a:xfrm>
          <a:prstGeom prst="rect">
            <a:avLst/>
          </a:prstGeom>
          <a:noFill/>
          <a:ln>
            <a:noFill/>
          </a:ln>
        </p:spPr>
      </p:pic>
      <p:pic>
        <p:nvPicPr>
          <p:cNvPr id="150" name="Google Shape;150;p16"/>
          <p:cNvPicPr preferRelativeResize="0"/>
          <p:nvPr/>
        </p:nvPicPr>
        <p:blipFill rotWithShape="1">
          <a:blip r:embed="rId4">
            <a:alphaModFix/>
          </a:blip>
          <a:srcRect b="0" l="0" r="19120" t="0"/>
          <a:stretch/>
        </p:blipFill>
        <p:spPr>
          <a:xfrm>
            <a:off x="5049500" y="2228750"/>
            <a:ext cx="3593725" cy="1061775"/>
          </a:xfrm>
          <a:prstGeom prst="rect">
            <a:avLst/>
          </a:prstGeom>
          <a:noFill/>
          <a:ln>
            <a:noFill/>
          </a:ln>
        </p:spPr>
      </p:pic>
      <p:pic>
        <p:nvPicPr>
          <p:cNvPr id="151" name="Google Shape;151;p16"/>
          <p:cNvPicPr preferRelativeResize="0"/>
          <p:nvPr/>
        </p:nvPicPr>
        <p:blipFill rotWithShape="1">
          <a:blip r:embed="rId5">
            <a:alphaModFix/>
          </a:blip>
          <a:srcRect b="0" l="0" r="0" t="0"/>
          <a:stretch/>
        </p:blipFill>
        <p:spPr>
          <a:xfrm>
            <a:off x="5145613" y="3528143"/>
            <a:ext cx="3542165" cy="106178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7"/>
          <p:cNvSpPr txBox="1"/>
          <p:nvPr>
            <p:ph type="title"/>
          </p:nvPr>
        </p:nvSpPr>
        <p:spPr>
          <a:xfrm>
            <a:off x="197900" y="202675"/>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Cosmic rays detection</a:t>
            </a:r>
            <a:endParaRPr/>
          </a:p>
          <a:p>
            <a:pPr indent="0" lvl="0" marL="0" rtl="0" algn="l">
              <a:spcBef>
                <a:spcPts val="0"/>
              </a:spcBef>
              <a:spcAft>
                <a:spcPts val="0"/>
              </a:spcAft>
              <a:buNone/>
            </a:pPr>
            <a:r>
              <a:t/>
            </a:r>
            <a:endParaRPr/>
          </a:p>
        </p:txBody>
      </p:sp>
      <p:sp>
        <p:nvSpPr>
          <p:cNvPr id="157" name="Google Shape;157;p17"/>
          <p:cNvSpPr txBox="1"/>
          <p:nvPr>
            <p:ph idx="1" type="body"/>
          </p:nvPr>
        </p:nvSpPr>
        <p:spPr>
          <a:xfrm>
            <a:off x="197900" y="748200"/>
            <a:ext cx="8730900" cy="4193100"/>
          </a:xfrm>
          <a:prstGeom prst="rect">
            <a:avLst/>
          </a:prstGeom>
        </p:spPr>
        <p:txBody>
          <a:bodyPr anchorCtr="0" anchor="t" bIns="91425" lIns="91425" spcFirstLastPara="1" rIns="91425" wrap="square" tIns="91425">
            <a:normAutofit/>
          </a:bodyPr>
          <a:lstStyle/>
          <a:p>
            <a:pPr indent="0" lvl="0" marL="0" rtl="0" algn="just">
              <a:lnSpc>
                <a:spcPct val="100000"/>
              </a:lnSpc>
              <a:spcBef>
                <a:spcPts val="0"/>
              </a:spcBef>
              <a:spcAft>
                <a:spcPts val="0"/>
              </a:spcAft>
              <a:buClr>
                <a:srgbClr val="000000"/>
              </a:buClr>
              <a:buFont typeface="Arial"/>
              <a:buNone/>
            </a:pPr>
            <a:r>
              <a:rPr lang="it" sz="1600">
                <a:solidFill>
                  <a:srgbClr val="000000"/>
                </a:solidFill>
              </a:rPr>
              <a:t>Cosmic rays are the product of the interaction of primary cosmic radiation with the Earth’s atmosphere.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None/>
            </a:pPr>
            <a:r>
              <a:rPr lang="it" sz="1600">
                <a:solidFill>
                  <a:srgbClr val="000000"/>
                </a:solidFill>
              </a:rPr>
              <a:t>The impact produces a swarm of particles of different species that can be detected through the use of special tools that exploit the properties of cosmic radiation to interact with matter.</a:t>
            </a:r>
            <a:endParaRPr sz="1600">
              <a:solidFill>
                <a:srgbClr val="000000"/>
              </a:solidFill>
            </a:endParaRPr>
          </a:p>
          <a:p>
            <a:pPr indent="0" lvl="0" marL="0" rtl="0" algn="just">
              <a:lnSpc>
                <a:spcPct val="100000"/>
              </a:lnSpc>
              <a:spcBef>
                <a:spcPts val="0"/>
              </a:spcBef>
              <a:spcAft>
                <a:spcPts val="0"/>
              </a:spcAft>
              <a:buNone/>
            </a:pPr>
            <a:r>
              <a:t/>
            </a:r>
            <a:endParaRPr sz="1600">
              <a:solidFill>
                <a:srgbClr val="000000"/>
              </a:solidFill>
            </a:endParaRPr>
          </a:p>
          <a:p>
            <a:pPr indent="0" lvl="0" marL="0" rtl="0" algn="just">
              <a:spcBef>
                <a:spcPts val="0"/>
              </a:spcBef>
              <a:spcAft>
                <a:spcPts val="0"/>
              </a:spcAft>
              <a:buNone/>
            </a:pPr>
            <a:r>
              <a:t/>
            </a:r>
            <a:endParaRPr b="1" sz="1100">
              <a:solidFill>
                <a:srgbClr val="000000"/>
              </a:solidFill>
              <a:latin typeface="Arial"/>
              <a:ea typeface="Arial"/>
              <a:cs typeface="Arial"/>
              <a:sym typeface="Arial"/>
            </a:endParaRPr>
          </a:p>
          <a:p>
            <a:pPr indent="0" lvl="0" marL="0" rtl="0" algn="just">
              <a:spcBef>
                <a:spcPts val="0"/>
              </a:spcBef>
              <a:spcAft>
                <a:spcPts val="0"/>
              </a:spcAft>
              <a:buNone/>
            </a:pPr>
            <a:r>
              <a:t/>
            </a:r>
            <a:endParaRPr b="1" sz="1100">
              <a:solidFill>
                <a:srgbClr val="000000"/>
              </a:solidFill>
              <a:latin typeface="Arial"/>
              <a:ea typeface="Arial"/>
              <a:cs typeface="Arial"/>
              <a:sym typeface="Arial"/>
            </a:endParaRPr>
          </a:p>
          <a:p>
            <a:pPr indent="0" lvl="0" marL="0" rtl="0" algn="just">
              <a:spcBef>
                <a:spcPts val="0"/>
              </a:spcBef>
              <a:spcAft>
                <a:spcPts val="0"/>
              </a:spcAft>
              <a:buNone/>
            </a:pPr>
            <a:r>
              <a:rPr b="1" lang="it">
                <a:solidFill>
                  <a:srgbClr val="000000"/>
                </a:solidFill>
                <a:latin typeface="Arial"/>
                <a:ea typeface="Arial"/>
                <a:cs typeface="Arial"/>
                <a:sym typeface="Arial"/>
              </a:rPr>
              <a:t>      Cherenkov detectors                                 Scintillation detectors                               Gamma ray detectors</a:t>
            </a:r>
            <a:endParaRPr>
              <a:solidFill>
                <a:srgbClr val="000000"/>
              </a:solidFill>
              <a:latin typeface="Arial"/>
              <a:ea typeface="Arial"/>
              <a:cs typeface="Arial"/>
              <a:sym typeface="Arial"/>
            </a:endParaRPr>
          </a:p>
          <a:p>
            <a:pPr indent="0" lvl="0" marL="0" rtl="0" algn="just">
              <a:lnSpc>
                <a:spcPct val="100000"/>
              </a:lnSpc>
              <a:spcBef>
                <a:spcPts val="0"/>
              </a:spcBef>
              <a:spcAft>
                <a:spcPts val="0"/>
              </a:spcAft>
              <a:buClr>
                <a:srgbClr val="000000"/>
              </a:buClr>
              <a:buFont typeface="Arial"/>
              <a:buNone/>
            </a:pPr>
            <a:r>
              <a:t/>
            </a:r>
            <a:endParaRPr sz="1800">
              <a:solidFill>
                <a:srgbClr val="000000"/>
              </a:solidFill>
            </a:endParaRPr>
          </a:p>
        </p:txBody>
      </p:sp>
      <p:pic>
        <p:nvPicPr>
          <p:cNvPr id="158" name="Google Shape;158;p17"/>
          <p:cNvPicPr preferRelativeResize="0"/>
          <p:nvPr/>
        </p:nvPicPr>
        <p:blipFill rotWithShape="1">
          <a:blip r:embed="rId3">
            <a:alphaModFix/>
          </a:blip>
          <a:srcRect b="0" l="0" r="12449" t="0"/>
          <a:stretch/>
        </p:blipFill>
        <p:spPr>
          <a:xfrm>
            <a:off x="413150" y="2701775"/>
            <a:ext cx="2076450" cy="1333500"/>
          </a:xfrm>
          <a:prstGeom prst="rect">
            <a:avLst/>
          </a:prstGeom>
          <a:noFill/>
          <a:ln>
            <a:noFill/>
          </a:ln>
        </p:spPr>
      </p:pic>
      <p:pic>
        <p:nvPicPr>
          <p:cNvPr id="159" name="Google Shape;159;p17"/>
          <p:cNvPicPr preferRelativeResize="0"/>
          <p:nvPr/>
        </p:nvPicPr>
        <p:blipFill>
          <a:blip r:embed="rId4">
            <a:alphaModFix/>
          </a:blip>
          <a:stretch>
            <a:fillRect/>
          </a:stretch>
        </p:blipFill>
        <p:spPr>
          <a:xfrm>
            <a:off x="3660699" y="2689613"/>
            <a:ext cx="1822601" cy="1357825"/>
          </a:xfrm>
          <a:prstGeom prst="rect">
            <a:avLst/>
          </a:prstGeom>
          <a:noFill/>
          <a:ln>
            <a:noFill/>
          </a:ln>
        </p:spPr>
      </p:pic>
      <p:pic>
        <p:nvPicPr>
          <p:cNvPr id="160" name="Google Shape;160;p17"/>
          <p:cNvPicPr preferRelativeResize="0"/>
          <p:nvPr/>
        </p:nvPicPr>
        <p:blipFill>
          <a:blip r:embed="rId5">
            <a:alphaModFix/>
          </a:blip>
          <a:stretch>
            <a:fillRect/>
          </a:stretch>
        </p:blipFill>
        <p:spPr>
          <a:xfrm>
            <a:off x="6434976" y="2726738"/>
            <a:ext cx="2430477" cy="1283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8"/>
          <p:cNvSpPr txBox="1"/>
          <p:nvPr>
            <p:ph type="title"/>
          </p:nvPr>
        </p:nvSpPr>
        <p:spPr>
          <a:xfrm>
            <a:off x="205125" y="202675"/>
            <a:ext cx="65061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Application of cosmic  rays detection</a:t>
            </a:r>
            <a:endParaRPr/>
          </a:p>
        </p:txBody>
      </p:sp>
      <p:sp>
        <p:nvSpPr>
          <p:cNvPr id="166" name="Google Shape;166;p18"/>
          <p:cNvSpPr txBox="1"/>
          <p:nvPr>
            <p:ph idx="1" type="body"/>
          </p:nvPr>
        </p:nvSpPr>
        <p:spPr>
          <a:xfrm>
            <a:off x="199200" y="903000"/>
            <a:ext cx="6027900" cy="4009200"/>
          </a:xfrm>
          <a:prstGeom prst="rect">
            <a:avLst/>
          </a:prstGeom>
        </p:spPr>
        <p:txBody>
          <a:bodyPr anchorCtr="0" anchor="t" bIns="91425" lIns="91425" spcFirstLastPara="1" rIns="91425" wrap="square" tIns="91425">
            <a:noAutofit/>
          </a:bodyPr>
          <a:lstStyle/>
          <a:p>
            <a:pPr indent="0" lvl="0" marL="0" rtl="0" algn="just">
              <a:lnSpc>
                <a:spcPct val="105000"/>
              </a:lnSpc>
              <a:spcBef>
                <a:spcPts val="0"/>
              </a:spcBef>
              <a:spcAft>
                <a:spcPts val="0"/>
              </a:spcAft>
              <a:buNone/>
            </a:pPr>
            <a:r>
              <a:rPr lang="it" sz="1200">
                <a:solidFill>
                  <a:srgbClr val="000000"/>
                </a:solidFill>
                <a:latin typeface="Georgia"/>
                <a:ea typeface="Georgia"/>
                <a:cs typeface="Georgia"/>
                <a:sym typeface="Georgia"/>
              </a:rPr>
              <a:t>The detection of cosmic rays has several important applications in scientific research.</a:t>
            </a:r>
            <a:endParaRPr sz="1200">
              <a:solidFill>
                <a:srgbClr val="000000"/>
              </a:solidFill>
              <a:latin typeface="Georgia"/>
              <a:ea typeface="Georgia"/>
              <a:cs typeface="Georgia"/>
              <a:sym typeface="Georgia"/>
            </a:endParaRPr>
          </a:p>
          <a:p>
            <a:pPr indent="-304800" lvl="0" marL="457200" rtl="0" algn="just">
              <a:lnSpc>
                <a:spcPct val="105000"/>
              </a:lnSpc>
              <a:spcBef>
                <a:spcPts val="0"/>
              </a:spcBef>
              <a:spcAft>
                <a:spcPts val="0"/>
              </a:spcAft>
              <a:buClr>
                <a:srgbClr val="000000"/>
              </a:buClr>
              <a:buSzPts val="1200"/>
              <a:buFont typeface="Georgia"/>
              <a:buChar char="-"/>
            </a:pPr>
            <a:r>
              <a:rPr lang="it" sz="1200">
                <a:solidFill>
                  <a:srgbClr val="000000"/>
                </a:solidFill>
                <a:latin typeface="Georgia"/>
                <a:ea typeface="Georgia"/>
                <a:cs typeface="Georgia"/>
                <a:sym typeface="Georgia"/>
              </a:rPr>
              <a:t>Understanding the origin and nature of cosmic rays, which provides valuable clues to the formation of stars, galaxies, and high-energy cosmic objects.</a:t>
            </a:r>
            <a:endParaRPr sz="1200">
              <a:solidFill>
                <a:srgbClr val="000000"/>
              </a:solidFill>
              <a:latin typeface="Georgia"/>
              <a:ea typeface="Georgia"/>
              <a:cs typeface="Georgia"/>
              <a:sym typeface="Georgia"/>
            </a:endParaRPr>
          </a:p>
          <a:p>
            <a:pPr indent="-304800" lvl="0" marL="457200" rtl="0" algn="just">
              <a:lnSpc>
                <a:spcPct val="105000"/>
              </a:lnSpc>
              <a:spcBef>
                <a:spcPts val="0"/>
              </a:spcBef>
              <a:spcAft>
                <a:spcPts val="0"/>
              </a:spcAft>
              <a:buClr>
                <a:srgbClr val="000000"/>
              </a:buClr>
              <a:buSzPts val="1200"/>
              <a:buFont typeface="Georgia"/>
              <a:buChar char="-"/>
            </a:pPr>
            <a:r>
              <a:rPr lang="it" sz="1200">
                <a:solidFill>
                  <a:srgbClr val="000000"/>
                </a:solidFill>
                <a:latin typeface="Georgia"/>
                <a:ea typeface="Georgia"/>
                <a:cs typeface="Georgia"/>
                <a:sym typeface="Georgia"/>
              </a:rPr>
              <a:t>Identifying the different types of cosmic particles, distinguishing between protons, electrons, positrons, and atomic nuclei.</a:t>
            </a:r>
            <a:endParaRPr sz="1200">
              <a:solidFill>
                <a:srgbClr val="000000"/>
              </a:solidFill>
              <a:latin typeface="Georgia"/>
              <a:ea typeface="Georgia"/>
              <a:cs typeface="Georgia"/>
              <a:sym typeface="Georgia"/>
            </a:endParaRPr>
          </a:p>
          <a:p>
            <a:pPr indent="-304800" lvl="0" marL="457200" rtl="0" algn="just">
              <a:lnSpc>
                <a:spcPct val="105000"/>
              </a:lnSpc>
              <a:spcBef>
                <a:spcPts val="0"/>
              </a:spcBef>
              <a:spcAft>
                <a:spcPts val="0"/>
              </a:spcAft>
              <a:buClr>
                <a:srgbClr val="000000"/>
              </a:buClr>
              <a:buSzPts val="1200"/>
              <a:buFont typeface="Georgia"/>
              <a:buChar char="-"/>
            </a:pPr>
            <a:r>
              <a:rPr lang="it" sz="1200">
                <a:solidFill>
                  <a:srgbClr val="000000"/>
                </a:solidFill>
                <a:latin typeface="Georgia"/>
                <a:ea typeface="Georgia"/>
                <a:cs typeface="Georgia"/>
                <a:sym typeface="Georgia"/>
              </a:rPr>
              <a:t>Providing information on the spectral distribution and the amount of energy transferred by cosmic particles.</a:t>
            </a:r>
            <a:endParaRPr sz="1200">
              <a:solidFill>
                <a:srgbClr val="000000"/>
              </a:solidFill>
              <a:latin typeface="Georgia"/>
              <a:ea typeface="Georgia"/>
              <a:cs typeface="Georgia"/>
              <a:sym typeface="Georgia"/>
            </a:endParaRPr>
          </a:p>
          <a:p>
            <a:pPr indent="-304800" lvl="0" marL="457200" rtl="0" algn="just">
              <a:lnSpc>
                <a:spcPct val="105000"/>
              </a:lnSpc>
              <a:spcBef>
                <a:spcPts val="0"/>
              </a:spcBef>
              <a:spcAft>
                <a:spcPts val="0"/>
              </a:spcAft>
              <a:buClr>
                <a:srgbClr val="000000"/>
              </a:buClr>
              <a:buSzPts val="1200"/>
              <a:buFont typeface="Georgia"/>
              <a:buChar char="-"/>
            </a:pPr>
            <a:r>
              <a:rPr lang="it" sz="1200">
                <a:solidFill>
                  <a:srgbClr val="000000"/>
                </a:solidFill>
                <a:latin typeface="Georgia"/>
                <a:ea typeface="Georgia"/>
                <a:cs typeface="Georgia"/>
                <a:sym typeface="Georgia"/>
              </a:rPr>
              <a:t>Observing the universe using cosmic rays to study high-energy astrophysical phenomena such as gamma-ray bursts, supernovae, black holes, and active galaxies.</a:t>
            </a:r>
            <a:endParaRPr sz="1200">
              <a:solidFill>
                <a:srgbClr val="000000"/>
              </a:solidFill>
              <a:latin typeface="Georgia"/>
              <a:ea typeface="Georgia"/>
              <a:cs typeface="Georgia"/>
              <a:sym typeface="Georgia"/>
            </a:endParaRPr>
          </a:p>
          <a:p>
            <a:pPr indent="0" lvl="0" marL="0" rtl="0" algn="just">
              <a:lnSpc>
                <a:spcPct val="105000"/>
              </a:lnSpc>
              <a:spcBef>
                <a:spcPts val="0"/>
              </a:spcBef>
              <a:spcAft>
                <a:spcPts val="0"/>
              </a:spcAft>
              <a:buNone/>
            </a:pPr>
            <a:r>
              <a:rPr lang="it" sz="1200">
                <a:solidFill>
                  <a:srgbClr val="000000"/>
                </a:solidFill>
                <a:latin typeface="Georgia"/>
                <a:ea typeface="Georgia"/>
                <a:cs typeface="Georgia"/>
                <a:sym typeface="Georgia"/>
              </a:rPr>
              <a:t>      -    Study the composition of cosmic rays to understand particle interactions in interstellar  </a:t>
            </a:r>
            <a:endParaRPr sz="1200">
              <a:solidFill>
                <a:srgbClr val="000000"/>
              </a:solidFill>
              <a:latin typeface="Georgia"/>
              <a:ea typeface="Georgia"/>
              <a:cs typeface="Georgia"/>
              <a:sym typeface="Georgia"/>
            </a:endParaRPr>
          </a:p>
          <a:p>
            <a:pPr indent="0" lvl="0" marL="0" rtl="0" algn="just">
              <a:lnSpc>
                <a:spcPct val="105000"/>
              </a:lnSpc>
              <a:spcBef>
                <a:spcPts val="0"/>
              </a:spcBef>
              <a:spcAft>
                <a:spcPts val="0"/>
              </a:spcAft>
              <a:buNone/>
            </a:pPr>
            <a:r>
              <a:rPr lang="it" sz="1200">
                <a:solidFill>
                  <a:srgbClr val="000000"/>
                </a:solidFill>
                <a:latin typeface="Georgia"/>
                <a:ea typeface="Georgia"/>
                <a:cs typeface="Georgia"/>
                <a:sym typeface="Georgia"/>
              </a:rPr>
              <a:t>           space and the properties of the early universe.</a:t>
            </a:r>
            <a:endParaRPr sz="1200">
              <a:solidFill>
                <a:srgbClr val="000000"/>
              </a:solidFill>
              <a:latin typeface="Georgia"/>
              <a:ea typeface="Georgia"/>
              <a:cs typeface="Georgia"/>
              <a:sym typeface="Georgia"/>
            </a:endParaRPr>
          </a:p>
          <a:p>
            <a:pPr indent="0" lvl="0" marL="0" rtl="0" algn="just">
              <a:lnSpc>
                <a:spcPct val="105000"/>
              </a:lnSpc>
              <a:spcBef>
                <a:spcPts val="0"/>
              </a:spcBef>
              <a:spcAft>
                <a:spcPts val="0"/>
              </a:spcAft>
              <a:buNone/>
            </a:pPr>
            <a:r>
              <a:rPr lang="it" sz="1200">
                <a:solidFill>
                  <a:srgbClr val="000000"/>
                </a:solidFill>
                <a:latin typeface="Georgia"/>
                <a:ea typeface="Georgia"/>
                <a:cs typeface="Georgia"/>
                <a:sym typeface="Georgia"/>
              </a:rPr>
              <a:t>Cosmic ray detection plays a critical role in unraveling the mysteries of the universe. A variety of detection methods allow scientists to study high-energy charged particles from space. These discoveries have multiple applications, including determining the origin, energy, and composition of cosmic rays and exploring high-energy astrophysical phenomena. Advances in detection technology are helping to expand our understanding of the universe and the fundamental processes that govern it</a:t>
            </a:r>
            <a:r>
              <a:rPr lang="it" sz="1200">
                <a:solidFill>
                  <a:srgbClr val="000000"/>
                </a:solidFill>
                <a:latin typeface="Georgia"/>
                <a:ea typeface="Georgia"/>
                <a:cs typeface="Georgia"/>
                <a:sym typeface="Georgia"/>
              </a:rPr>
              <a:t>.</a:t>
            </a:r>
            <a:endParaRPr sz="1200">
              <a:solidFill>
                <a:srgbClr val="000000"/>
              </a:solidFill>
              <a:latin typeface="Georgia"/>
              <a:ea typeface="Georgia"/>
              <a:cs typeface="Georgia"/>
              <a:sym typeface="Georgia"/>
            </a:endParaRPr>
          </a:p>
          <a:p>
            <a:pPr indent="0" lvl="0" marL="0" rtl="0" algn="l">
              <a:lnSpc>
                <a:spcPct val="105000"/>
              </a:lnSpc>
              <a:spcBef>
                <a:spcPts val="0"/>
              </a:spcBef>
              <a:spcAft>
                <a:spcPts val="1200"/>
              </a:spcAft>
              <a:buNone/>
            </a:pPr>
            <a:r>
              <a:t/>
            </a:r>
            <a:endParaRPr sz="1400">
              <a:latin typeface="Georgia"/>
              <a:ea typeface="Georgia"/>
              <a:cs typeface="Georgia"/>
              <a:sym typeface="Georgia"/>
            </a:endParaRPr>
          </a:p>
        </p:txBody>
      </p:sp>
      <p:pic>
        <p:nvPicPr>
          <p:cNvPr id="167" name="Google Shape;167;p18"/>
          <p:cNvPicPr preferRelativeResize="0"/>
          <p:nvPr/>
        </p:nvPicPr>
        <p:blipFill>
          <a:blip r:embed="rId3">
            <a:alphaModFix/>
          </a:blip>
          <a:stretch>
            <a:fillRect/>
          </a:stretch>
        </p:blipFill>
        <p:spPr>
          <a:xfrm>
            <a:off x="6227100" y="1310975"/>
            <a:ext cx="2612100" cy="252154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9"/>
          <p:cNvSpPr txBox="1"/>
          <p:nvPr>
            <p:ph type="title"/>
          </p:nvPr>
        </p:nvSpPr>
        <p:spPr>
          <a:xfrm>
            <a:off x="205125" y="202675"/>
            <a:ext cx="87381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Instrument for measuring the number of cosmic rays</a:t>
            </a:r>
            <a:endParaRPr/>
          </a:p>
          <a:p>
            <a:pPr indent="0" lvl="0" marL="0" rtl="0" algn="l">
              <a:spcBef>
                <a:spcPts val="0"/>
              </a:spcBef>
              <a:spcAft>
                <a:spcPts val="0"/>
              </a:spcAft>
              <a:buNone/>
            </a:pPr>
            <a:r>
              <a:t/>
            </a:r>
            <a:endParaRPr/>
          </a:p>
        </p:txBody>
      </p:sp>
      <p:sp>
        <p:nvSpPr>
          <p:cNvPr id="173" name="Google Shape;173;p19"/>
          <p:cNvSpPr txBox="1"/>
          <p:nvPr>
            <p:ph idx="1" type="body"/>
          </p:nvPr>
        </p:nvSpPr>
        <p:spPr>
          <a:xfrm>
            <a:off x="205125" y="996925"/>
            <a:ext cx="8738100" cy="1574700"/>
          </a:xfrm>
          <a:prstGeom prst="rect">
            <a:avLst/>
          </a:prstGeom>
        </p:spPr>
        <p:txBody>
          <a:bodyPr anchorCtr="0" anchor="t" bIns="91425" lIns="91425" spcFirstLastPara="1" rIns="91425" wrap="square" tIns="91425">
            <a:normAutofit fontScale="32500" lnSpcReduction="20000"/>
          </a:bodyPr>
          <a:lstStyle/>
          <a:p>
            <a:pPr indent="0" lvl="0" marL="0" rtl="0" algn="just">
              <a:spcBef>
                <a:spcPts val="0"/>
              </a:spcBef>
              <a:spcAft>
                <a:spcPts val="0"/>
              </a:spcAft>
              <a:buNone/>
            </a:pPr>
            <a:r>
              <a:rPr lang="it" sz="3492">
                <a:solidFill>
                  <a:srgbClr val="000000"/>
                </a:solidFill>
                <a:latin typeface="Georgia"/>
                <a:ea typeface="Georgia"/>
                <a:cs typeface="Georgia"/>
                <a:sym typeface="Georgia"/>
              </a:rPr>
              <a:t>Detectors are instruments used to detect, track, and identify particles from cosmic rays, nuclear decay, and interaction processes in accelerators.</a:t>
            </a:r>
            <a:endParaRPr sz="3492">
              <a:solidFill>
                <a:srgbClr val="000000"/>
              </a:solidFill>
              <a:latin typeface="Georgia"/>
              <a:ea typeface="Georgia"/>
              <a:cs typeface="Georgia"/>
              <a:sym typeface="Georgia"/>
            </a:endParaRPr>
          </a:p>
          <a:p>
            <a:pPr indent="0" lvl="0" marL="0" rtl="0" algn="just">
              <a:spcBef>
                <a:spcPts val="0"/>
              </a:spcBef>
              <a:spcAft>
                <a:spcPts val="0"/>
              </a:spcAft>
              <a:buNone/>
            </a:pPr>
            <a:r>
              <a:rPr lang="it" sz="3492">
                <a:solidFill>
                  <a:srgbClr val="000000"/>
                </a:solidFill>
                <a:latin typeface="Georgia"/>
                <a:ea typeface="Georgia"/>
                <a:cs typeface="Georgia"/>
                <a:sym typeface="Georgia"/>
              </a:rPr>
              <a:t>Cosmic rays with high energy are detected with experiments performed mainly on the Earth's surface.</a:t>
            </a:r>
            <a:endParaRPr sz="3492">
              <a:solidFill>
                <a:srgbClr val="000000"/>
              </a:solidFill>
              <a:latin typeface="Georgia"/>
              <a:ea typeface="Georgia"/>
              <a:cs typeface="Georgia"/>
              <a:sym typeface="Georgia"/>
            </a:endParaRPr>
          </a:p>
          <a:p>
            <a:pPr indent="0" lvl="0" marL="0" rtl="0" algn="just">
              <a:spcBef>
                <a:spcPts val="0"/>
              </a:spcBef>
              <a:spcAft>
                <a:spcPts val="0"/>
              </a:spcAft>
              <a:buNone/>
            </a:pPr>
            <a:r>
              <a:rPr lang="it" sz="3492">
                <a:solidFill>
                  <a:srgbClr val="000000"/>
                </a:solidFill>
                <a:latin typeface="Georgia"/>
                <a:ea typeface="Georgia"/>
                <a:cs typeface="Georgia"/>
                <a:sym typeface="Georgia"/>
              </a:rPr>
              <a:t>The detector used in the EEE project consists of three chambers through which the cosmic rays are detected. Measurements include the length of the track, the time of flight, and the number of tracks detected. The measurement station also provides all the environmental parameters of the place where the detector is located, as these can influence the data and in some cases cause the instrument to malfunction, for example in the case of very high temperature.</a:t>
            </a:r>
            <a:endParaRPr sz="3492">
              <a:solidFill>
                <a:srgbClr val="000000"/>
              </a:solidFill>
              <a:latin typeface="Georgia"/>
              <a:ea typeface="Georgia"/>
              <a:cs typeface="Georgia"/>
              <a:sym typeface="Georgia"/>
            </a:endParaRPr>
          </a:p>
          <a:p>
            <a:pPr indent="0" lvl="0" marL="0" rtl="0" algn="just">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1200"/>
              </a:spcAft>
              <a:buNone/>
            </a:pPr>
            <a:r>
              <a:t/>
            </a:r>
            <a:endParaRPr/>
          </a:p>
        </p:txBody>
      </p:sp>
      <p:pic>
        <p:nvPicPr>
          <p:cNvPr id="174" name="Google Shape;174;p19"/>
          <p:cNvPicPr preferRelativeResize="0"/>
          <p:nvPr/>
        </p:nvPicPr>
        <p:blipFill rotWithShape="1">
          <a:blip r:embed="rId3">
            <a:alphaModFix/>
          </a:blip>
          <a:srcRect b="17578" l="13820" r="33184" t="17604"/>
          <a:stretch/>
        </p:blipFill>
        <p:spPr>
          <a:xfrm>
            <a:off x="3489200" y="2889600"/>
            <a:ext cx="1589275" cy="1170300"/>
          </a:xfrm>
          <a:prstGeom prst="rect">
            <a:avLst/>
          </a:prstGeom>
          <a:noFill/>
          <a:ln>
            <a:noFill/>
          </a:ln>
        </p:spPr>
      </p:pic>
      <p:sp>
        <p:nvSpPr>
          <p:cNvPr id="175" name="Google Shape;175;p19"/>
          <p:cNvSpPr txBox="1"/>
          <p:nvPr/>
        </p:nvSpPr>
        <p:spPr>
          <a:xfrm>
            <a:off x="382875" y="2412825"/>
            <a:ext cx="2369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76" name="Google Shape;176;p19"/>
          <p:cNvSpPr txBox="1"/>
          <p:nvPr/>
        </p:nvSpPr>
        <p:spPr>
          <a:xfrm>
            <a:off x="205125" y="2258100"/>
            <a:ext cx="3284100" cy="2394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it" sz="900">
                <a:latin typeface="Georgia"/>
                <a:ea typeface="Georgia"/>
                <a:cs typeface="Georgia"/>
                <a:sym typeface="Georgia"/>
              </a:rPr>
              <a:t>Photomultiplier</a:t>
            </a:r>
            <a:endParaRPr b="1" sz="900">
              <a:latin typeface="Georgia"/>
              <a:ea typeface="Georgia"/>
              <a:cs typeface="Georgia"/>
              <a:sym typeface="Georgia"/>
            </a:endParaRPr>
          </a:p>
          <a:p>
            <a:pPr indent="0" lvl="0" marL="0" rtl="0" algn="just">
              <a:lnSpc>
                <a:spcPct val="115000"/>
              </a:lnSpc>
              <a:spcBef>
                <a:spcPts val="0"/>
              </a:spcBef>
              <a:spcAft>
                <a:spcPts val="0"/>
              </a:spcAft>
              <a:buNone/>
            </a:pPr>
            <a:r>
              <a:rPr lang="it" sz="900">
                <a:latin typeface="Georgia"/>
                <a:ea typeface="Georgia"/>
                <a:cs typeface="Georgia"/>
                <a:sym typeface="Georgia"/>
              </a:rPr>
              <a:t>A photomultiplier is a device that converts incident photons into an  electrical signal.</a:t>
            </a:r>
            <a:endParaRPr sz="900">
              <a:latin typeface="Georgia"/>
              <a:ea typeface="Georgia"/>
              <a:cs typeface="Georgia"/>
              <a:sym typeface="Georgia"/>
            </a:endParaRPr>
          </a:p>
          <a:p>
            <a:pPr indent="0" lvl="0" marL="0" rtl="0" algn="just">
              <a:lnSpc>
                <a:spcPct val="115000"/>
              </a:lnSpc>
              <a:spcBef>
                <a:spcPts val="0"/>
              </a:spcBef>
              <a:spcAft>
                <a:spcPts val="0"/>
              </a:spcAft>
              <a:buNone/>
            </a:pPr>
            <a:r>
              <a:rPr lang="it" sz="900">
                <a:latin typeface="Georgia"/>
                <a:ea typeface="Georgia"/>
                <a:cs typeface="Georgia"/>
                <a:sym typeface="Georgia"/>
              </a:rPr>
              <a:t>Kinds of photomultiplier include:</a:t>
            </a:r>
            <a:endParaRPr sz="900">
              <a:latin typeface="Georgia"/>
              <a:ea typeface="Georgia"/>
              <a:cs typeface="Georgia"/>
              <a:sym typeface="Georgia"/>
            </a:endParaRPr>
          </a:p>
          <a:p>
            <a:pPr indent="0" lvl="0" marL="0" rtl="0" algn="just">
              <a:lnSpc>
                <a:spcPct val="115000"/>
              </a:lnSpc>
              <a:spcBef>
                <a:spcPts val="0"/>
              </a:spcBef>
              <a:spcAft>
                <a:spcPts val="0"/>
              </a:spcAft>
              <a:buNone/>
            </a:pPr>
            <a:r>
              <a:rPr lang="it" sz="900">
                <a:latin typeface="Georgia"/>
                <a:ea typeface="Georgia"/>
                <a:cs typeface="Georgia"/>
                <a:sym typeface="Georgia"/>
              </a:rPr>
              <a:t>* Photomultiplier tube, a vacuum tube converting incident photons into an electric signal.</a:t>
            </a:r>
            <a:endParaRPr sz="900">
              <a:latin typeface="Georgia"/>
              <a:ea typeface="Georgia"/>
              <a:cs typeface="Georgia"/>
              <a:sym typeface="Georgia"/>
            </a:endParaRPr>
          </a:p>
          <a:p>
            <a:pPr indent="0" lvl="0" marL="0" rtl="0" algn="just">
              <a:lnSpc>
                <a:spcPct val="115000"/>
              </a:lnSpc>
              <a:spcBef>
                <a:spcPts val="0"/>
              </a:spcBef>
              <a:spcAft>
                <a:spcPts val="0"/>
              </a:spcAft>
              <a:buNone/>
            </a:pPr>
            <a:r>
              <a:rPr lang="it" sz="900">
                <a:latin typeface="Georgia"/>
                <a:ea typeface="Georgia"/>
                <a:cs typeface="Georgia"/>
                <a:sym typeface="Georgia"/>
              </a:rPr>
              <a:t>* Magnetic photomultiplier developed by the Soviets in the 1930s.</a:t>
            </a:r>
            <a:endParaRPr sz="900">
              <a:latin typeface="Georgia"/>
              <a:ea typeface="Georgia"/>
              <a:cs typeface="Georgia"/>
              <a:sym typeface="Georgia"/>
            </a:endParaRPr>
          </a:p>
          <a:p>
            <a:pPr indent="0" lvl="0" marL="0" rtl="0" algn="just">
              <a:lnSpc>
                <a:spcPct val="115000"/>
              </a:lnSpc>
              <a:spcBef>
                <a:spcPts val="0"/>
              </a:spcBef>
              <a:spcAft>
                <a:spcPts val="0"/>
              </a:spcAft>
              <a:buNone/>
            </a:pPr>
            <a:r>
              <a:rPr lang="it" sz="900">
                <a:latin typeface="Georgia"/>
                <a:ea typeface="Georgia"/>
                <a:cs typeface="Georgia"/>
                <a:sym typeface="Georgia"/>
              </a:rPr>
              <a:t>* Electrostatic photomultiplier, a kind of photomultiplier tube demonstrated by Jan Rajchman of RCA Laboratories in Princeton, NJ in the late 1930s which became the standard for all future commercial photomultipliers.</a:t>
            </a:r>
            <a:endParaRPr sz="900">
              <a:latin typeface="Georgia"/>
              <a:ea typeface="Georgia"/>
              <a:cs typeface="Georgia"/>
              <a:sym typeface="Georgia"/>
            </a:endParaRPr>
          </a:p>
          <a:p>
            <a:pPr indent="0" lvl="0" marL="0" rtl="0" algn="just">
              <a:lnSpc>
                <a:spcPct val="115000"/>
              </a:lnSpc>
              <a:spcBef>
                <a:spcPts val="0"/>
              </a:spcBef>
              <a:spcAft>
                <a:spcPts val="0"/>
              </a:spcAft>
              <a:buNone/>
            </a:pPr>
            <a:r>
              <a:rPr lang="it" sz="900">
                <a:latin typeface="Georgia"/>
                <a:ea typeface="Georgia"/>
                <a:cs typeface="Georgia"/>
                <a:sym typeface="Georgia"/>
              </a:rPr>
              <a:t>* Silicon photomultiplier, a solid state device converting incident photons into an electric signal.</a:t>
            </a:r>
            <a:endParaRPr sz="900">
              <a:latin typeface="Georgia"/>
              <a:ea typeface="Georgia"/>
              <a:cs typeface="Georgia"/>
              <a:sym typeface="Georgia"/>
            </a:endParaRPr>
          </a:p>
        </p:txBody>
      </p:sp>
      <p:sp>
        <p:nvSpPr>
          <p:cNvPr id="177" name="Google Shape;177;p19"/>
          <p:cNvSpPr txBox="1"/>
          <p:nvPr/>
        </p:nvSpPr>
        <p:spPr>
          <a:xfrm>
            <a:off x="5172400" y="2258100"/>
            <a:ext cx="3741900" cy="25536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it" sz="900">
                <a:latin typeface="Georgia"/>
                <a:ea typeface="Georgia"/>
                <a:cs typeface="Georgia"/>
                <a:sym typeface="Georgia"/>
              </a:rPr>
              <a:t>Scintillators</a:t>
            </a:r>
            <a:endParaRPr b="1" sz="900">
              <a:latin typeface="Georgia"/>
              <a:ea typeface="Georgia"/>
              <a:cs typeface="Georgia"/>
              <a:sym typeface="Georgia"/>
            </a:endParaRPr>
          </a:p>
          <a:p>
            <a:pPr indent="0" lvl="0" marL="0" rtl="0" algn="just">
              <a:lnSpc>
                <a:spcPct val="115000"/>
              </a:lnSpc>
              <a:spcBef>
                <a:spcPts val="0"/>
              </a:spcBef>
              <a:spcAft>
                <a:spcPts val="0"/>
              </a:spcAft>
              <a:buNone/>
            </a:pPr>
            <a:r>
              <a:rPr lang="it" sz="900">
                <a:latin typeface="Georgia"/>
                <a:ea typeface="Georgia"/>
                <a:cs typeface="Georgia"/>
                <a:sym typeface="Georgia"/>
              </a:rPr>
              <a:t>A scintillator is a material that exhibits scintillation, the property of luminescence, when excited by ionizing radiation. Luminescent materials, when struck by an incoming particle, absorb its energy and scintillate.</a:t>
            </a:r>
            <a:endParaRPr sz="900">
              <a:latin typeface="Georgia"/>
              <a:ea typeface="Georgia"/>
              <a:cs typeface="Georgia"/>
              <a:sym typeface="Georgia"/>
            </a:endParaRPr>
          </a:p>
          <a:p>
            <a:pPr indent="0" lvl="0" marL="0" rtl="0" algn="just">
              <a:lnSpc>
                <a:spcPct val="115000"/>
              </a:lnSpc>
              <a:spcBef>
                <a:spcPts val="0"/>
              </a:spcBef>
              <a:spcAft>
                <a:spcPts val="0"/>
              </a:spcAft>
              <a:buNone/>
            </a:pPr>
            <a:r>
              <a:rPr lang="it" sz="900">
                <a:latin typeface="Georgia"/>
                <a:ea typeface="Georgia"/>
                <a:cs typeface="Georgia"/>
                <a:sym typeface="Georgia"/>
              </a:rPr>
              <a:t>Sometimes, the excited state is metastable, so the relaxation back down from the excited state to lower states is delayed (necessitating anywhere from a few nanoseconds to hours depending on the material). The process then corresponds to one of two phenomena: delayed fluorescence or phosphorescence. </a:t>
            </a:r>
            <a:endParaRPr sz="900">
              <a:latin typeface="Georgia"/>
              <a:ea typeface="Georgia"/>
              <a:cs typeface="Georgia"/>
              <a:sym typeface="Georgia"/>
            </a:endParaRPr>
          </a:p>
          <a:p>
            <a:pPr indent="0" lvl="0" marL="0" rtl="0" algn="just">
              <a:lnSpc>
                <a:spcPct val="115000"/>
              </a:lnSpc>
              <a:spcBef>
                <a:spcPts val="0"/>
              </a:spcBef>
              <a:spcAft>
                <a:spcPts val="0"/>
              </a:spcAft>
              <a:buNone/>
            </a:pPr>
            <a:r>
              <a:rPr lang="it" sz="900">
                <a:latin typeface="Georgia"/>
                <a:ea typeface="Georgia"/>
                <a:cs typeface="Georgia"/>
                <a:sym typeface="Georgia"/>
              </a:rPr>
              <a:t>By coupling a scintillator to a photomultiplier, an electrical signal is obtained proportional to the amount of light received. This gives an estimate of the number of charged particles that have passed through the detector.</a:t>
            </a:r>
            <a:endParaRPr sz="900">
              <a:latin typeface="Georgia"/>
              <a:ea typeface="Georgia"/>
              <a:cs typeface="Georgia"/>
              <a:sym typeface="Georgia"/>
            </a:endParaRPr>
          </a:p>
          <a:p>
            <a:pPr indent="0" lvl="0" marL="0" rtl="0" algn="l">
              <a:spcBef>
                <a:spcPts val="0"/>
              </a:spcBef>
              <a:spcAft>
                <a:spcPts val="0"/>
              </a:spcAft>
              <a:buNone/>
            </a:pPr>
            <a:r>
              <a:t/>
            </a:r>
            <a:endParaRPr sz="900">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0"/>
          <p:cNvSpPr txBox="1"/>
          <p:nvPr>
            <p:ph type="title"/>
          </p:nvPr>
        </p:nvSpPr>
        <p:spPr>
          <a:xfrm>
            <a:off x="290650" y="298225"/>
            <a:ext cx="2900400" cy="647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The cosmic box</a:t>
            </a:r>
            <a:endParaRPr/>
          </a:p>
        </p:txBody>
      </p:sp>
      <p:sp>
        <p:nvSpPr>
          <p:cNvPr id="183" name="Google Shape;183;p20"/>
          <p:cNvSpPr txBox="1"/>
          <p:nvPr>
            <p:ph idx="1" type="body"/>
          </p:nvPr>
        </p:nvSpPr>
        <p:spPr>
          <a:xfrm>
            <a:off x="290650" y="1070850"/>
            <a:ext cx="5146500" cy="30018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it">
                <a:solidFill>
                  <a:srgbClr val="222222"/>
                </a:solidFill>
              </a:rPr>
              <a:t>The cosmic box is an instrument that consists of two plates of scintillator material, placed parallel to each other at about 30 cm. When a charged particle passes, it releases energy that is then converted into photons. The photons are detected by a photosensor that converts them into electrical signals.</a:t>
            </a:r>
            <a:endParaRPr>
              <a:solidFill>
                <a:srgbClr val="222222"/>
              </a:solidFill>
            </a:endParaRPr>
          </a:p>
          <a:p>
            <a:pPr indent="0" lvl="0" marL="0" rtl="0" algn="l">
              <a:spcBef>
                <a:spcPts val="1200"/>
              </a:spcBef>
              <a:spcAft>
                <a:spcPts val="1200"/>
              </a:spcAft>
              <a:buNone/>
            </a:pPr>
            <a:r>
              <a:rPr lang="it">
                <a:solidFill>
                  <a:srgbClr val="222222"/>
                </a:solidFill>
              </a:rPr>
              <a:t>In order to</a:t>
            </a:r>
            <a:r>
              <a:rPr lang="it">
                <a:solidFill>
                  <a:srgbClr val="222222"/>
                </a:solidFill>
              </a:rPr>
              <a:t> avoid capturing spurious events, the Cosmic Box can record the data only when a charged particle is captured by both scintillators: when the Cosmic Box works in this mode, it can only select reliable events within a certain solid angle and show the obtained data on its display. The larger the distance between the two scintillators, the smaller the number of particles detected by the Cosmic Box, since they are contained within a smaller solid angle.</a:t>
            </a:r>
            <a:endParaRPr>
              <a:solidFill>
                <a:srgbClr val="222222"/>
              </a:solidFill>
            </a:endParaRPr>
          </a:p>
        </p:txBody>
      </p:sp>
      <p:pic>
        <p:nvPicPr>
          <p:cNvPr id="184" name="Google Shape;184;p20"/>
          <p:cNvPicPr preferRelativeResize="0"/>
          <p:nvPr/>
        </p:nvPicPr>
        <p:blipFill rotWithShape="1">
          <a:blip r:embed="rId3">
            <a:alphaModFix/>
          </a:blip>
          <a:srcRect b="0" l="48783" r="0" t="546"/>
          <a:stretch/>
        </p:blipFill>
        <p:spPr>
          <a:xfrm>
            <a:off x="5741750" y="834413"/>
            <a:ext cx="2900400" cy="34746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1"/>
          <p:cNvSpPr txBox="1"/>
          <p:nvPr>
            <p:ph type="title"/>
          </p:nvPr>
        </p:nvSpPr>
        <p:spPr>
          <a:xfrm>
            <a:off x="290650" y="279350"/>
            <a:ext cx="3872400" cy="808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Measurements at Mercati di Traiano</a:t>
            </a:r>
            <a:endParaRPr/>
          </a:p>
        </p:txBody>
      </p:sp>
      <p:sp>
        <p:nvSpPr>
          <p:cNvPr id="190" name="Google Shape;190;p21"/>
          <p:cNvSpPr txBox="1"/>
          <p:nvPr>
            <p:ph idx="1" type="body"/>
          </p:nvPr>
        </p:nvSpPr>
        <p:spPr>
          <a:xfrm>
            <a:off x="290650" y="1295025"/>
            <a:ext cx="3721500" cy="1462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it">
                <a:solidFill>
                  <a:srgbClr val="222222"/>
                </a:solidFill>
              </a:rPr>
              <a:t>The "Mercati di Traiano" is a complex of buildings built mainly during the reign of Trajan (98-117 CE) in the Roman Fora on the Quirinal Hill. The complex was part of Trajan's Forum and served mainly as commercial and residential buildings.</a:t>
            </a:r>
            <a:endParaRPr>
              <a:solidFill>
                <a:srgbClr val="222222"/>
              </a:solidFill>
            </a:endParaRPr>
          </a:p>
        </p:txBody>
      </p:sp>
      <p:pic>
        <p:nvPicPr>
          <p:cNvPr id="191" name="Google Shape;191;p21"/>
          <p:cNvPicPr preferRelativeResize="0"/>
          <p:nvPr/>
        </p:nvPicPr>
        <p:blipFill>
          <a:blip r:embed="rId3">
            <a:alphaModFix/>
          </a:blip>
          <a:stretch>
            <a:fillRect/>
          </a:stretch>
        </p:blipFill>
        <p:spPr>
          <a:xfrm>
            <a:off x="4245575" y="407825"/>
            <a:ext cx="4526500" cy="2057500"/>
          </a:xfrm>
          <a:prstGeom prst="rect">
            <a:avLst/>
          </a:prstGeom>
          <a:noFill/>
          <a:ln>
            <a:noFill/>
          </a:ln>
        </p:spPr>
      </p:pic>
      <p:sp>
        <p:nvSpPr>
          <p:cNvPr id="192" name="Google Shape;192;p21"/>
          <p:cNvSpPr txBox="1"/>
          <p:nvPr/>
        </p:nvSpPr>
        <p:spPr>
          <a:xfrm>
            <a:off x="290650" y="2571750"/>
            <a:ext cx="8600700" cy="258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300">
                <a:latin typeface="Calibri"/>
                <a:ea typeface="Calibri"/>
                <a:cs typeface="Calibri"/>
                <a:sym typeface="Calibri"/>
              </a:rPr>
              <a:t>The entire complex was built using the "opus latericium" construction technique, which consisted of building a concrete structure and covering it with tiles. In this way, the builders and the architect (probably Apollodorus of Damascus) were able to fill every available space on the slope.</a:t>
            </a:r>
            <a:endParaRPr sz="1300">
              <a:latin typeface="Calibri"/>
              <a:ea typeface="Calibri"/>
              <a:cs typeface="Calibri"/>
              <a:sym typeface="Calibri"/>
            </a:endParaRPr>
          </a:p>
          <a:p>
            <a:pPr indent="0" lvl="0" marL="0" rtl="0" algn="l">
              <a:spcBef>
                <a:spcPts val="0"/>
              </a:spcBef>
              <a:spcAft>
                <a:spcPts val="0"/>
              </a:spcAft>
              <a:buNone/>
            </a:pPr>
            <a:r>
              <a:t/>
            </a:r>
            <a:endParaRPr sz="1300">
              <a:latin typeface="Calibri"/>
              <a:ea typeface="Calibri"/>
              <a:cs typeface="Calibri"/>
              <a:sym typeface="Calibri"/>
            </a:endParaRPr>
          </a:p>
          <a:p>
            <a:pPr indent="0" lvl="0" marL="0" rtl="0" algn="l">
              <a:spcBef>
                <a:spcPts val="0"/>
              </a:spcBef>
              <a:spcAft>
                <a:spcPts val="0"/>
              </a:spcAft>
              <a:buNone/>
            </a:pPr>
            <a:r>
              <a:rPr lang="it" sz="1300">
                <a:latin typeface="Calibri"/>
                <a:ea typeface="Calibri"/>
                <a:cs typeface="Calibri"/>
                <a:sym typeface="Calibri"/>
              </a:rPr>
              <a:t>Trajan's markets were probably built for commercial purposes, as Emperor Trajan wanted to avoid a shortage of food. Therefore, the "tabernae" and alcoves served to supply the Romans with goods. However, historians doubt the actual purpose of the markets and believe that they also served as places for administrative activities.</a:t>
            </a:r>
            <a:endParaRPr sz="1300">
              <a:latin typeface="Calibri"/>
              <a:ea typeface="Calibri"/>
              <a:cs typeface="Calibri"/>
              <a:sym typeface="Calibri"/>
            </a:endParaRPr>
          </a:p>
          <a:p>
            <a:pPr indent="0" lvl="0" marL="0" rtl="0" algn="l">
              <a:spcBef>
                <a:spcPts val="0"/>
              </a:spcBef>
              <a:spcAft>
                <a:spcPts val="0"/>
              </a:spcAft>
              <a:buNone/>
            </a:pPr>
            <a:r>
              <a:t/>
            </a:r>
            <a:endParaRPr sz="1300">
              <a:latin typeface="Calibri"/>
              <a:ea typeface="Calibri"/>
              <a:cs typeface="Calibri"/>
              <a:sym typeface="Calibri"/>
            </a:endParaRPr>
          </a:p>
          <a:p>
            <a:pPr indent="0" lvl="0" marL="0" rtl="0" algn="l">
              <a:spcBef>
                <a:spcPts val="0"/>
              </a:spcBef>
              <a:spcAft>
                <a:spcPts val="0"/>
              </a:spcAft>
              <a:buNone/>
            </a:pPr>
            <a:r>
              <a:rPr lang="it" sz="1300">
                <a:latin typeface="Calibri"/>
                <a:ea typeface="Calibri"/>
                <a:cs typeface="Calibri"/>
                <a:sym typeface="Calibri"/>
              </a:rPr>
              <a:t>Over the years, the complex has undergone various changes. In the Middle Ages, noble families began to build defensive towers and elements next to it. In the 16th century it was transformed into a monastery and then into barracks. Finally, in the 20th century it was recognised as an archaeological site and today it is part of the Museum of the Imperial Forums.</a:t>
            </a:r>
            <a:endParaRPr sz="1300">
              <a:latin typeface="Calibri"/>
              <a:ea typeface="Calibri"/>
              <a:cs typeface="Calibri"/>
              <a:sym typeface="Calibri"/>
            </a:endParaRPr>
          </a:p>
          <a:p>
            <a:pPr indent="0" lvl="0" marL="0" rtl="0" algn="l">
              <a:spcBef>
                <a:spcPts val="0"/>
              </a:spcBef>
              <a:spcAft>
                <a:spcPts val="0"/>
              </a:spcAft>
              <a:buNone/>
            </a:pPr>
            <a:r>
              <a:t/>
            </a:r>
            <a:endParaRPr sz="13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