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theme/themeOverride5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1" r:id="rId2"/>
    <p:sldId id="263" r:id="rId3"/>
    <p:sldId id="264" r:id="rId4"/>
    <p:sldId id="265" r:id="rId5"/>
    <p:sldId id="266" r:id="rId6"/>
    <p:sldId id="275" r:id="rId7"/>
    <p:sldId id="270" r:id="rId8"/>
    <p:sldId id="273" r:id="rId9"/>
    <p:sldId id="256" r:id="rId10"/>
    <p:sldId id="269" r:id="rId11"/>
    <p:sldId id="272" r:id="rId12"/>
    <p:sldId id="258" r:id="rId13"/>
    <p:sldId id="267" r:id="rId14"/>
    <p:sldId id="268" r:id="rId15"/>
    <p:sldId id="257" r:id="rId16"/>
    <p:sldId id="271" r:id="rId17"/>
    <p:sldId id="259" r:id="rId18"/>
    <p:sldId id="262" r:id="rId19"/>
    <p:sldId id="260" r:id="rId20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40C6E0AD-AF6E-46B1-BDC1-6CF5200A9849}">
          <p14:sldIdLst/>
        </p14:section>
        <p14:section name="Sezione senza titolo" id="{F9F63603-60CA-4BF5-BE31-886A6C386B1E}">
          <p14:sldIdLst>
            <p14:sldId id="261"/>
            <p14:sldId id="263"/>
            <p14:sldId id="264"/>
            <p14:sldId id="265"/>
            <p14:sldId id="266"/>
            <p14:sldId id="275"/>
            <p14:sldId id="270"/>
            <p14:sldId id="273"/>
            <p14:sldId id="256"/>
            <p14:sldId id="269"/>
            <p14:sldId id="272"/>
            <p14:sldId id="258"/>
            <p14:sldId id="267"/>
            <p14:sldId id="268"/>
            <p14:sldId id="257"/>
            <p14:sldId id="271"/>
            <p14:sldId id="259"/>
            <p14:sldId id="262"/>
            <p14:sldId id="26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4" autoAdjust="0"/>
    <p:restoredTop sz="94660" autoAdjust="0"/>
  </p:normalViewPr>
  <p:slideViewPr>
    <p:cSldViewPr snapToGrid="0">
      <p:cViewPr varScale="1">
        <p:scale>
          <a:sx n="107" d="100"/>
          <a:sy n="107" d="100"/>
        </p:scale>
        <p:origin x="-102" y="-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ati\Profili\l576400\Desktop\ASL\2019\Copia%20di%20ASL%20cavour-banca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ati\Profili\l576400\Desktop\ASL\2019\Copia%20di%20ASL%20cavour-banca.xlsx" TargetMode="External"/><Relationship Id="rId1" Type="http://schemas.openxmlformats.org/officeDocument/2006/relationships/themeOverride" Target="../theme/themeOverride5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i\Profili\l576400\Downloads\cavour-banc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i\Profili\l576400\Desktop\ASL%20cavour-banca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Dati\Profili\l576400\Desktop\ASL%20cavour-banca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Dati\Profili\l576400\Desktop\Copia%20di%20ASL%20cavour-banc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i\Profili\l576400\Desktop\Copia%20di%20ASL%20cavour-banc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i\Profili\l576400\Desktop\Copia%20di%20ASL%20cavour-banc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i\Profili\l576400\Desktop\Copia%20di%20ASL%20cavour-banca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ati\Profili\l576400\Desktop\ASL%20cavour-banca.xlsx" TargetMode="External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ati\Profili\l576400\Desktop\Copia%20di%20ASL%20cavour-banca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it-IT" sz="1800" dirty="0"/>
              <a:t>Energia elettrica</a:t>
            </a:r>
            <a:r>
              <a:rPr lang="it-IT" sz="1800" baseline="0" dirty="0"/>
              <a:t/>
            </a:r>
            <a:br>
              <a:rPr lang="it-IT" sz="1800" baseline="0" dirty="0"/>
            </a:br>
            <a:r>
              <a:rPr lang="it-IT" sz="1800" b="0" baseline="0" dirty="0" smtClean="0"/>
              <a:t>kWh/m</a:t>
            </a:r>
            <a:r>
              <a:rPr lang="it-IT" sz="1800" b="0" baseline="30000" dirty="0" smtClean="0"/>
              <a:t>2</a:t>
            </a:r>
            <a:endParaRPr lang="it-IT" sz="1800" b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7263557520251542E-2"/>
          <c:y val="0.18113779306154373"/>
          <c:w val="0.67959341292455444"/>
          <c:h val="0.7824047368182904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'base dati (2)'!$B$14</c:f>
              <c:strCache>
                <c:ptCount val="1"/>
                <c:pt idx="0">
                  <c:v>CAVOUR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'base dati (2)'!$A$15</c:f>
              <c:strCache>
                <c:ptCount val="1"/>
                <c:pt idx="0">
                  <c:v>Energia elettrica (kWh/m2)</c:v>
                </c:pt>
              </c:strCache>
            </c:strRef>
          </c:cat>
          <c:val>
            <c:numRef>
              <c:f>'base dati (2)'!$B$15</c:f>
              <c:numCache>
                <c:formatCode>0.0</c:formatCode>
                <c:ptCount val="1"/>
                <c:pt idx="0">
                  <c:v>6.3187448389760528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F5-47B4-B800-1A30A2E3A50E}"/>
            </c:ext>
          </c:extLst>
        </c:ser>
        <c:ser>
          <c:idx val="0"/>
          <c:order val="1"/>
          <c:tx>
            <c:strRef>
              <c:f>'base dati (2)'!$C$14</c:f>
              <c:strCache>
                <c:ptCount val="1"/>
                <c:pt idx="0">
                  <c:v>BANCA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'base dati (2)'!$A$15</c:f>
              <c:strCache>
                <c:ptCount val="1"/>
                <c:pt idx="0">
                  <c:v>Energia elettrica (kWh/m2)</c:v>
                </c:pt>
              </c:strCache>
            </c:strRef>
          </c:cat>
          <c:val>
            <c:numRef>
              <c:f>'base dati (2)'!$C$15</c:f>
              <c:numCache>
                <c:formatCode>0.0</c:formatCode>
                <c:ptCount val="1"/>
                <c:pt idx="0">
                  <c:v>83.457673237392669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4F5-47B4-B800-1A30A2E3A5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480128"/>
        <c:axId val="82502400"/>
      </c:barChart>
      <c:catAx>
        <c:axId val="82480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2502400"/>
        <c:crosses val="autoZero"/>
        <c:auto val="1"/>
        <c:lblAlgn val="ctr"/>
        <c:lblOffset val="100"/>
        <c:noMultiLvlLbl val="0"/>
      </c:catAx>
      <c:valAx>
        <c:axId val="82502400"/>
        <c:scaling>
          <c:orientation val="minMax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crossAx val="824801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it-IT"/>
        </a:p>
      </c:txPr>
    </c:legend>
    <c:plotVisOnly val="1"/>
    <c:dispBlanksAs val="gap"/>
    <c:showDLblsOverMax val="0"/>
  </c:chart>
  <c:spPr>
    <a:ln w="12700">
      <a:noFill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it-IT" sz="1800" dirty="0"/>
              <a:t>Carta</a:t>
            </a:r>
            <a:r>
              <a:rPr lang="it-IT" sz="1800" baseline="0" dirty="0"/>
              <a:t> acquistata pro capite</a:t>
            </a:r>
            <a:br>
              <a:rPr lang="it-IT" sz="1800" baseline="0" dirty="0"/>
            </a:br>
            <a:r>
              <a:rPr lang="it-IT" sz="1800" b="0" baseline="0" dirty="0" smtClean="0"/>
              <a:t>kg/persona</a:t>
            </a:r>
            <a:endParaRPr lang="it-IT" sz="1800" b="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dati (2)'!$B$14</c:f>
              <c:strCache>
                <c:ptCount val="1"/>
                <c:pt idx="0">
                  <c:v>CAVOUR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'base dati (2)'!$A$20</c:f>
              <c:strCache>
                <c:ptCount val="1"/>
                <c:pt idx="0">
                  <c:v>Carta (kg/persona)</c:v>
                </c:pt>
              </c:strCache>
            </c:strRef>
          </c:cat>
          <c:val>
            <c:numRef>
              <c:f>'base dati (2)'!$B$20</c:f>
              <c:numCache>
                <c:formatCode>0.0</c:formatCode>
                <c:ptCount val="1"/>
                <c:pt idx="0">
                  <c:v>1.8946894689468947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8F-416E-B0B3-BA291BA7F2FD}"/>
            </c:ext>
          </c:extLst>
        </c:ser>
        <c:ser>
          <c:idx val="1"/>
          <c:order val="1"/>
          <c:tx>
            <c:strRef>
              <c:f>'base dati (2)'!$C$14</c:f>
              <c:strCache>
                <c:ptCount val="1"/>
                <c:pt idx="0">
                  <c:v>BANCA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'base dati (2)'!$A$20</c:f>
              <c:strCache>
                <c:ptCount val="1"/>
                <c:pt idx="0">
                  <c:v>Carta (kg/persona)</c:v>
                </c:pt>
              </c:strCache>
            </c:strRef>
          </c:cat>
          <c:val>
            <c:numRef>
              <c:f>'base dati (2)'!$C$20</c:f>
              <c:numCache>
                <c:formatCode>0.0</c:formatCode>
                <c:ptCount val="1"/>
                <c:pt idx="0">
                  <c:v>22.704379562043794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98F-416E-B0B3-BA291BA7F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734848"/>
        <c:axId val="100736384"/>
      </c:barChart>
      <c:catAx>
        <c:axId val="100734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0736384"/>
        <c:crosses val="autoZero"/>
        <c:auto val="1"/>
        <c:lblAlgn val="ctr"/>
        <c:lblOffset val="100"/>
        <c:noMultiLvlLbl val="0"/>
      </c:catAx>
      <c:valAx>
        <c:axId val="100736384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crossAx val="1007348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it-IT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Acquisti</a:t>
            </a:r>
            <a:r>
              <a:rPr lang="en-US" dirty="0" smtClean="0"/>
              <a:t> di carta (Cavour</a:t>
            </a:r>
            <a:r>
              <a:rPr lang="en-US" dirty="0"/>
              <a:t>)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consumo carta cavour</c:v>
          </c:tx>
          <c:marker>
            <c:symbol val="none"/>
          </c:marker>
          <c:cat>
            <c:strRef>
              <c:f>'[cavour-banca.xlsx]carta(Cavour) eletricità(Banca)'!$F$9:$Q$9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 </c:v>
                </c:pt>
                <c:pt idx="4">
                  <c:v>Maggio </c:v>
                </c:pt>
                <c:pt idx="5">
                  <c:v>Giugno</c:v>
                </c:pt>
                <c:pt idx="6">
                  <c:v>Luglio</c:v>
                </c:pt>
                <c:pt idx="7">
                  <c:v>Agosto 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'[cavour-banca.xlsx]carta(Cavour) eletricità(Banca)'!$F$10:$Q$10</c:f>
              <c:numCache>
                <c:formatCode>General</c:formatCode>
                <c:ptCount val="12"/>
                <c:pt idx="0">
                  <c:v>150</c:v>
                </c:pt>
                <c:pt idx="1">
                  <c:v>145</c:v>
                </c:pt>
                <c:pt idx="2">
                  <c:v>260</c:v>
                </c:pt>
                <c:pt idx="3">
                  <c:v>210</c:v>
                </c:pt>
                <c:pt idx="4">
                  <c:v>190</c:v>
                </c:pt>
                <c:pt idx="5">
                  <c:v>120</c:v>
                </c:pt>
                <c:pt idx="6">
                  <c:v>60</c:v>
                </c:pt>
                <c:pt idx="7">
                  <c:v>0</c:v>
                </c:pt>
                <c:pt idx="8">
                  <c:v>120</c:v>
                </c:pt>
                <c:pt idx="9">
                  <c:v>500</c:v>
                </c:pt>
                <c:pt idx="10">
                  <c:v>150</c:v>
                </c:pt>
                <c:pt idx="11">
                  <c:v>200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D62-4859-A03B-09C215F1B1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758656"/>
        <c:axId val="100760192"/>
      </c:lineChart>
      <c:catAx>
        <c:axId val="100758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0760192"/>
        <c:crosses val="autoZero"/>
        <c:auto val="1"/>
        <c:lblAlgn val="ctr"/>
        <c:lblOffset val="100"/>
        <c:noMultiLvlLbl val="0"/>
      </c:catAx>
      <c:valAx>
        <c:axId val="100760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758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dati (2)'!$B$14</c:f>
              <c:strCache>
                <c:ptCount val="1"/>
                <c:pt idx="0">
                  <c:v>CAVOUR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('base dati (2)'!$A$15,'base dati (2)'!$A$17,'base dati (2)'!$A$19,'base dati (2)'!$A$20)</c:f>
              <c:strCache>
                <c:ptCount val="4"/>
                <c:pt idx="0">
                  <c:v>Energia elettrica (kWh/m2)</c:v>
                </c:pt>
                <c:pt idx="1">
                  <c:v>Gas (m3/m2)</c:v>
                </c:pt>
                <c:pt idx="2">
                  <c:v>Acqua (m3/persona)</c:v>
                </c:pt>
                <c:pt idx="3">
                  <c:v>Carta (kg/persona)</c:v>
                </c:pt>
              </c:strCache>
            </c:strRef>
          </c:cat>
          <c:val>
            <c:numRef>
              <c:f>('base dati (2)'!$B$15,'base dati (2)'!$B$17,'base dati (2)'!$B$19,'base dati (2)'!$B$20)</c:f>
              <c:numCache>
                <c:formatCode>0.0</c:formatCode>
                <c:ptCount val="4"/>
                <c:pt idx="0">
                  <c:v>6.3187448389760528</c:v>
                </c:pt>
                <c:pt idx="1">
                  <c:v>3.0800990916597852</c:v>
                </c:pt>
                <c:pt idx="2">
                  <c:v>7.2277227722772279</c:v>
                </c:pt>
                <c:pt idx="3">
                  <c:v>1.8946894689468947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D9-4858-A429-308971FB6BCF}"/>
            </c:ext>
          </c:extLst>
        </c:ser>
        <c:ser>
          <c:idx val="1"/>
          <c:order val="1"/>
          <c:tx>
            <c:strRef>
              <c:f>'base dati (2)'!$C$14</c:f>
              <c:strCache>
                <c:ptCount val="1"/>
                <c:pt idx="0">
                  <c:v>BANCA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('base dati (2)'!$A$15,'base dati (2)'!$A$17,'base dati (2)'!$A$19,'base dati (2)'!$A$20)</c:f>
              <c:strCache>
                <c:ptCount val="4"/>
                <c:pt idx="0">
                  <c:v>Energia elettrica (kWh/m2)</c:v>
                </c:pt>
                <c:pt idx="1">
                  <c:v>Gas (m3/m2)</c:v>
                </c:pt>
                <c:pt idx="2">
                  <c:v>Acqua (m3/persona)</c:v>
                </c:pt>
                <c:pt idx="3">
                  <c:v>Carta (kg/persona)</c:v>
                </c:pt>
              </c:strCache>
            </c:strRef>
          </c:cat>
          <c:val>
            <c:numRef>
              <c:f>('base dati (2)'!$C$15,'base dati (2)'!$C$17,'base dati (2)'!$C$19,'base dati (2)'!$C$20)</c:f>
              <c:numCache>
                <c:formatCode>0.0</c:formatCode>
                <c:ptCount val="4"/>
                <c:pt idx="0">
                  <c:v>83.457673237392669</c:v>
                </c:pt>
                <c:pt idx="1">
                  <c:v>5.2549885113072925</c:v>
                </c:pt>
                <c:pt idx="2">
                  <c:v>23.394190871369293</c:v>
                </c:pt>
                <c:pt idx="3">
                  <c:v>22.704379562043794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4D9-4858-A429-308971FB6B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873728"/>
        <c:axId val="100875264"/>
      </c:barChart>
      <c:catAx>
        <c:axId val="100873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100875264"/>
        <c:crosses val="autoZero"/>
        <c:auto val="1"/>
        <c:lblAlgn val="ctr"/>
        <c:lblOffset val="100"/>
        <c:noMultiLvlLbl val="0"/>
      </c:catAx>
      <c:valAx>
        <c:axId val="100875264"/>
        <c:scaling>
          <c:orientation val="minMax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crossAx val="1008737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 dirty="0" err="1" smtClean="0"/>
              <a:t>Andamento</a:t>
            </a:r>
            <a:r>
              <a:rPr lang="en-US" sz="1600" dirty="0" smtClean="0"/>
              <a:t> </a:t>
            </a:r>
            <a:r>
              <a:rPr lang="en-US" sz="1600" dirty="0" err="1" smtClean="0"/>
              <a:t>mensile</a:t>
            </a:r>
            <a:r>
              <a:rPr lang="en-US" sz="1600" dirty="0" smtClean="0"/>
              <a:t> del </a:t>
            </a:r>
            <a:r>
              <a:rPr lang="en-US" sz="1600" dirty="0" err="1" smtClean="0"/>
              <a:t>consumo</a:t>
            </a:r>
            <a:r>
              <a:rPr lang="en-US" sz="1600" dirty="0" smtClean="0"/>
              <a:t> di </a:t>
            </a:r>
            <a:r>
              <a:rPr lang="en-US" sz="1600" dirty="0" err="1" smtClean="0"/>
              <a:t>energia</a:t>
            </a:r>
            <a:r>
              <a:rPr lang="en-US" sz="1600" dirty="0" smtClean="0"/>
              <a:t> </a:t>
            </a:r>
            <a:r>
              <a:rPr lang="en-US" sz="1600" dirty="0" err="1"/>
              <a:t>elettrica</a:t>
            </a:r>
            <a:r>
              <a:rPr lang="en-US" sz="1600" dirty="0"/>
              <a:t> </a:t>
            </a:r>
            <a:r>
              <a:rPr lang="en-US" sz="1600" dirty="0" smtClean="0"/>
              <a:t>in Banca </a:t>
            </a:r>
            <a:r>
              <a:rPr lang="en-US" sz="1600" b="0" dirty="0" smtClean="0"/>
              <a:t>(kWh)</a:t>
            </a:r>
            <a:endParaRPr lang="en-US" sz="1600" b="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consumo energia elettrica</c:v>
          </c:tx>
          <c:marker>
            <c:symbol val="none"/>
          </c:marker>
          <c:cat>
            <c:strRef>
              <c:f>'[cavour-banca.xlsx]carta(Cavour) eletricità(Banca)'!$F$6:$Q$6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 </c:v>
                </c:pt>
                <c:pt idx="4">
                  <c:v>Maggio </c:v>
                </c:pt>
                <c:pt idx="5">
                  <c:v>Giugno</c:v>
                </c:pt>
                <c:pt idx="6">
                  <c:v>Luglio</c:v>
                </c:pt>
                <c:pt idx="7">
                  <c:v>Agosto 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'[cavour-banca.xlsx]carta(Cavour) eletricità(Banca)'!$F$7:$Q$7</c:f>
              <c:numCache>
                <c:formatCode>General</c:formatCode>
                <c:ptCount val="12"/>
                <c:pt idx="0">
                  <c:v>97371</c:v>
                </c:pt>
                <c:pt idx="1">
                  <c:v>87574</c:v>
                </c:pt>
                <c:pt idx="2">
                  <c:v>95015</c:v>
                </c:pt>
                <c:pt idx="3">
                  <c:v>84163</c:v>
                </c:pt>
                <c:pt idx="4">
                  <c:v>101237</c:v>
                </c:pt>
                <c:pt idx="5">
                  <c:v>153154</c:v>
                </c:pt>
                <c:pt idx="6">
                  <c:v>195474</c:v>
                </c:pt>
                <c:pt idx="7">
                  <c:v>179394</c:v>
                </c:pt>
                <c:pt idx="8">
                  <c:v>145360</c:v>
                </c:pt>
                <c:pt idx="9">
                  <c:v>126761</c:v>
                </c:pt>
                <c:pt idx="10">
                  <c:v>90059</c:v>
                </c:pt>
                <c:pt idx="11">
                  <c:v>94678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878-4F1B-B90C-CF3C109E9C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428032"/>
        <c:axId val="103089280"/>
      </c:lineChart>
      <c:catAx>
        <c:axId val="102428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it-IT"/>
          </a:p>
        </c:txPr>
        <c:crossAx val="103089280"/>
        <c:crosses val="autoZero"/>
        <c:auto val="1"/>
        <c:lblAlgn val="ctr"/>
        <c:lblOffset val="100"/>
        <c:noMultiLvlLbl val="0"/>
      </c:catAx>
      <c:valAx>
        <c:axId val="10308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4280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it-IT" sz="1800" dirty="0"/>
              <a:t>Gas metano</a:t>
            </a:r>
            <a:br>
              <a:rPr lang="it-IT" sz="1800" dirty="0"/>
            </a:br>
            <a:r>
              <a:rPr lang="it-IT" sz="1800" b="0" dirty="0" smtClean="0"/>
              <a:t>m</a:t>
            </a:r>
            <a:r>
              <a:rPr lang="it-IT" sz="1800" b="0" baseline="30000" dirty="0" smtClean="0"/>
              <a:t>3</a:t>
            </a:r>
            <a:r>
              <a:rPr lang="it-IT" sz="1800" b="0" dirty="0" smtClean="0"/>
              <a:t>/m</a:t>
            </a:r>
            <a:r>
              <a:rPr lang="it-IT" sz="1800" b="0" baseline="30000" dirty="0" smtClean="0"/>
              <a:t>2</a:t>
            </a:r>
            <a:endParaRPr lang="it-IT" sz="1800" b="0" baseline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6827913967310632E-2"/>
          <c:y val="0.19255980047089935"/>
          <c:w val="0.71386737730364325"/>
          <c:h val="0.7712521949894953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'base dati (2)'!$B$14</c:f>
              <c:strCache>
                <c:ptCount val="1"/>
                <c:pt idx="0">
                  <c:v>CAVOUR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'base dati (2)'!$A$17</c:f>
              <c:strCache>
                <c:ptCount val="1"/>
                <c:pt idx="0">
                  <c:v>Gas (m3/m2)</c:v>
                </c:pt>
              </c:strCache>
            </c:strRef>
          </c:cat>
          <c:val>
            <c:numRef>
              <c:f>'base dati (2)'!$B$17</c:f>
              <c:numCache>
                <c:formatCode>0.0</c:formatCode>
                <c:ptCount val="1"/>
                <c:pt idx="0">
                  <c:v>3.0800990916597852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78-4D69-8593-0860E5C84E3C}"/>
            </c:ext>
          </c:extLst>
        </c:ser>
        <c:ser>
          <c:idx val="0"/>
          <c:order val="1"/>
          <c:tx>
            <c:strRef>
              <c:f>'base dati (2)'!$C$14</c:f>
              <c:strCache>
                <c:ptCount val="1"/>
                <c:pt idx="0">
                  <c:v>BANCA</c:v>
                </c:pt>
              </c:strCache>
            </c:strRef>
          </c:tx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/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'base dati (2)'!$A$17</c:f>
              <c:strCache>
                <c:ptCount val="1"/>
                <c:pt idx="0">
                  <c:v>Gas (m3/m2)</c:v>
                </c:pt>
              </c:strCache>
            </c:strRef>
          </c:cat>
          <c:val>
            <c:numRef>
              <c:f>'base dati (2)'!$C$17</c:f>
              <c:numCache>
                <c:formatCode>0.0</c:formatCode>
                <c:ptCount val="1"/>
                <c:pt idx="0">
                  <c:v>5.2549885113072925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678-4D69-8593-0860E5C84E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339648"/>
        <c:axId val="97353728"/>
      </c:barChart>
      <c:catAx>
        <c:axId val="97339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7353728"/>
        <c:crosses val="autoZero"/>
        <c:auto val="1"/>
        <c:lblAlgn val="ctr"/>
        <c:lblOffset val="100"/>
        <c:noMultiLvlLbl val="0"/>
      </c:catAx>
      <c:valAx>
        <c:axId val="97353728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crossAx val="973396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it-IT" sz="1800" dirty="0"/>
              <a:t>Energia totale</a:t>
            </a:r>
            <a:br>
              <a:rPr lang="it-IT" sz="1800" dirty="0"/>
            </a:br>
            <a:r>
              <a:rPr lang="it-IT" sz="1800" b="0" dirty="0" smtClean="0"/>
              <a:t>MJ/m</a:t>
            </a:r>
            <a:r>
              <a:rPr lang="it-IT" sz="1800" b="0" baseline="30000" dirty="0" smtClean="0"/>
              <a:t>3</a:t>
            </a:r>
            <a:endParaRPr lang="it-IT" sz="1800" b="0" dirty="0"/>
          </a:p>
        </c:rich>
      </c:tx>
      <c:layout>
        <c:manualLayout>
          <c:xMode val="edge"/>
          <c:yMode val="edge"/>
          <c:x val="0.36708820615696341"/>
          <c:y val="1.978565539983511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6097169696572403E-2"/>
          <c:y val="0.18190443424580172"/>
          <c:w val="0.67716174109983929"/>
          <c:h val="0.69876573342594339"/>
        </c:manualLayout>
      </c:layout>
      <c:barChart>
        <c:barDir val="col"/>
        <c:grouping val="stacked"/>
        <c:varyColors val="0"/>
        <c:ser>
          <c:idx val="0"/>
          <c:order val="0"/>
          <c:tx>
            <c:v>energia elettrica</c:v>
          </c:tx>
          <c:spPr>
            <a:solidFill>
              <a:srgbClr val="FFFF00"/>
            </a:solidFill>
          </c:spPr>
          <c:invertIfNegative val="0"/>
          <c:cat>
            <c:strRef>
              <c:f>'base dati (2)'!$B$14:$C$14</c:f>
              <c:strCache>
                <c:ptCount val="2"/>
                <c:pt idx="0">
                  <c:v>CAVOUR</c:v>
                </c:pt>
                <c:pt idx="1">
                  <c:v>BANCA</c:v>
                </c:pt>
              </c:strCache>
            </c:strRef>
          </c:cat>
          <c:val>
            <c:numRef>
              <c:f>'base dati (2)'!$B$21:$C$21</c:f>
              <c:numCache>
                <c:formatCode>0.00</c:formatCode>
                <c:ptCount val="2"/>
                <c:pt idx="0">
                  <c:v>4.8318531294764231</c:v>
                </c:pt>
                <c:pt idx="1">
                  <c:v>86.701963042454068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92-44B2-9A4F-EA12621810E6}"/>
            </c:ext>
          </c:extLst>
        </c:ser>
        <c:ser>
          <c:idx val="1"/>
          <c:order val="1"/>
          <c:tx>
            <c:v>gas metano</c:v>
          </c:tx>
          <c:spPr>
            <a:solidFill>
              <a:srgbClr val="00B050"/>
            </a:solidFill>
          </c:spPr>
          <c:invertIfNegative val="0"/>
          <c:cat>
            <c:strRef>
              <c:f>'base dati (2)'!$B$14:$C$14</c:f>
              <c:strCache>
                <c:ptCount val="2"/>
                <c:pt idx="0">
                  <c:v>CAVOUR</c:v>
                </c:pt>
                <c:pt idx="1">
                  <c:v>BANCA</c:v>
                </c:pt>
              </c:strCache>
            </c:strRef>
          </c:cat>
          <c:val>
            <c:numRef>
              <c:f>'base dati (2)'!$B$23:$C$23</c:f>
              <c:numCache>
                <c:formatCode>0.00</c:formatCode>
                <c:ptCount val="2"/>
                <c:pt idx="0">
                  <c:v>22.430377408132838</c:v>
                </c:pt>
                <c:pt idx="1">
                  <c:v>51.990430612992725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E92-44B2-9A4F-EA12621810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overlap val="100"/>
        <c:axId val="98385280"/>
        <c:axId val="98395264"/>
      </c:barChart>
      <c:catAx>
        <c:axId val="98385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it-IT"/>
          </a:p>
        </c:txPr>
        <c:crossAx val="98395264"/>
        <c:crosses val="autoZero"/>
        <c:auto val="1"/>
        <c:lblAlgn val="ctr"/>
        <c:lblOffset val="100"/>
        <c:noMultiLvlLbl val="0"/>
      </c:catAx>
      <c:valAx>
        <c:axId val="98395264"/>
        <c:scaling>
          <c:orientation val="minMax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crossAx val="98385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886904530245948"/>
          <c:y val="0.30285408768348399"/>
          <c:w val="0.20700903247041347"/>
          <c:h val="0.33928474990008961"/>
        </c:manualLayout>
      </c:layout>
      <c:overlay val="0"/>
      <c:txPr>
        <a:bodyPr/>
        <a:lstStyle/>
        <a:p>
          <a:pPr>
            <a:defRPr sz="1600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it-IT" sz="1800" dirty="0"/>
              <a:t>Energia </a:t>
            </a:r>
            <a:r>
              <a:rPr lang="it-IT" sz="1800" baseline="0" dirty="0" smtClean="0"/>
              <a:t>totale per ora</a:t>
            </a:r>
            <a:r>
              <a:rPr lang="it-IT" sz="1800" baseline="0" dirty="0"/>
              <a:t/>
            </a:r>
            <a:br>
              <a:rPr lang="it-IT" sz="1800" baseline="0" dirty="0"/>
            </a:br>
            <a:r>
              <a:rPr lang="it-IT" sz="1800" b="0" baseline="0" dirty="0" smtClean="0"/>
              <a:t>J/(m</a:t>
            </a:r>
            <a:r>
              <a:rPr lang="it-IT" sz="1800" b="0" baseline="30000" dirty="0" smtClean="0"/>
              <a:t>3</a:t>
            </a:r>
            <a:r>
              <a:rPr lang="it-IT" sz="1800" b="0" baseline="0" dirty="0" smtClean="0"/>
              <a:t>*h</a:t>
            </a:r>
            <a:r>
              <a:rPr lang="it-IT" sz="1800" b="0" baseline="0" dirty="0"/>
              <a:t>)</a:t>
            </a:r>
            <a:endParaRPr lang="it-IT" sz="1800" b="0" dirty="0"/>
          </a:p>
        </c:rich>
      </c:tx>
      <c:layout>
        <c:manualLayout>
          <c:xMode val="edge"/>
          <c:yMode val="edge"/>
          <c:x val="0.2371387683525234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3656132731045579E-2"/>
          <c:y val="0.18575189102278561"/>
          <c:w val="0.88083593352060785"/>
          <c:h val="0.776861962760744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'base dati (2)'!$B$14</c:f>
              <c:strCache>
                <c:ptCount val="1"/>
                <c:pt idx="0">
                  <c:v>CAVOUR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'base dati (2)'!$A$26</c:f>
              <c:strCache>
                <c:ptCount val="1"/>
                <c:pt idx="0">
                  <c:v>energia per ora (J/m3/h)</c:v>
                </c:pt>
              </c:strCache>
            </c:strRef>
          </c:cat>
          <c:val>
            <c:numRef>
              <c:f>'base dati (2)'!$B$26</c:f>
              <c:numCache>
                <c:formatCode>0.00</c:formatCode>
                <c:ptCount val="1"/>
                <c:pt idx="0">
                  <c:v>13.631115268804631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DC-40A6-8E6F-F4B7C80D660B}"/>
            </c:ext>
          </c:extLst>
        </c:ser>
        <c:ser>
          <c:idx val="1"/>
          <c:order val="1"/>
          <c:tx>
            <c:strRef>
              <c:f>'base dati (2)'!$C$14</c:f>
              <c:strCache>
                <c:ptCount val="1"/>
                <c:pt idx="0">
                  <c:v>BANCA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'base dati (2)'!$A$26</c:f>
              <c:strCache>
                <c:ptCount val="1"/>
                <c:pt idx="0">
                  <c:v>energia per ora (J/m3/h)</c:v>
                </c:pt>
              </c:strCache>
            </c:strRef>
          </c:cat>
          <c:val>
            <c:numRef>
              <c:f>'base dati (2)'!$C$26</c:f>
              <c:numCache>
                <c:formatCode>0.00</c:formatCode>
                <c:ptCount val="1"/>
                <c:pt idx="0">
                  <c:v>39.626398187270503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BDC-40A6-8E6F-F4B7C80D66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448896"/>
        <c:axId val="98450432"/>
      </c:barChart>
      <c:catAx>
        <c:axId val="98448896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98450432"/>
        <c:crosses val="autoZero"/>
        <c:auto val="1"/>
        <c:lblAlgn val="ctr"/>
        <c:lblOffset val="100"/>
        <c:noMultiLvlLbl val="0"/>
      </c:catAx>
      <c:valAx>
        <c:axId val="98450432"/>
        <c:scaling>
          <c:orientation val="minMax"/>
          <c:min val="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crossAx val="98448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it-IT" sz="1800" dirty="0"/>
              <a:t>Consumo </a:t>
            </a:r>
            <a:r>
              <a:rPr lang="it-IT" sz="1800" baseline="0" dirty="0" smtClean="0"/>
              <a:t>gas per ora</a:t>
            </a:r>
            <a:r>
              <a:rPr lang="it-IT" sz="1800" baseline="0" dirty="0"/>
              <a:t/>
            </a:r>
            <a:br>
              <a:rPr lang="it-IT" sz="1800" baseline="0" dirty="0"/>
            </a:br>
            <a:r>
              <a:rPr lang="it-IT" sz="1800" b="0" baseline="0" dirty="0" smtClean="0"/>
              <a:t>J/(m</a:t>
            </a:r>
            <a:r>
              <a:rPr lang="it-IT" sz="1800" b="0" baseline="30000" dirty="0" smtClean="0"/>
              <a:t>3</a:t>
            </a:r>
            <a:r>
              <a:rPr lang="it-IT" sz="1800" b="0" baseline="0" dirty="0" smtClean="0"/>
              <a:t>*h</a:t>
            </a:r>
            <a:r>
              <a:rPr lang="it-IT" sz="1800" b="0" baseline="0" dirty="0"/>
              <a:t>)</a:t>
            </a:r>
            <a:endParaRPr lang="it-IT" sz="1800" b="0" dirty="0"/>
          </a:p>
        </c:rich>
      </c:tx>
      <c:layout>
        <c:manualLayout>
          <c:xMode val="edge"/>
          <c:yMode val="edge"/>
          <c:x val="0.22430361072947466"/>
          <c:y val="6.414324449157261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889908892100802E-2"/>
          <c:y val="0.17901717723221294"/>
          <c:w val="0.86910732238594202"/>
          <c:h val="0.783596676551317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'base dati (2)'!$B$14</c:f>
              <c:strCache>
                <c:ptCount val="1"/>
                <c:pt idx="0">
                  <c:v>CAVOUR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'base dati (2)'!$A$27</c:f>
              <c:strCache>
                <c:ptCount val="1"/>
                <c:pt idx="0">
                  <c:v>consumo gas per ora (J/m3/h)</c:v>
                </c:pt>
              </c:strCache>
            </c:strRef>
          </c:cat>
          <c:val>
            <c:numRef>
              <c:f>'base dati (2)'!$B$27</c:f>
              <c:numCache>
                <c:formatCode>0.00</c:formatCode>
                <c:ptCount val="1"/>
                <c:pt idx="0">
                  <c:v>11.215188704066419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5E-448D-BA12-68F4AB98CC0F}"/>
            </c:ext>
          </c:extLst>
        </c:ser>
        <c:ser>
          <c:idx val="1"/>
          <c:order val="1"/>
          <c:tx>
            <c:strRef>
              <c:f>'base dati (2)'!$C$14</c:f>
              <c:strCache>
                <c:ptCount val="1"/>
                <c:pt idx="0">
                  <c:v>BANCA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'base dati (2)'!$A$27</c:f>
              <c:strCache>
                <c:ptCount val="1"/>
                <c:pt idx="0">
                  <c:v>consumo gas per ora (J/m3/h)</c:v>
                </c:pt>
              </c:strCache>
            </c:strRef>
          </c:cat>
          <c:val>
            <c:numRef>
              <c:f>'base dati (2)'!$C$27</c:f>
              <c:numCache>
                <c:formatCode>0.00</c:formatCode>
                <c:ptCount val="1"/>
                <c:pt idx="0">
                  <c:v>14.85440874656935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E5E-448D-BA12-68F4AB98C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464128"/>
        <c:axId val="98465664"/>
      </c:barChart>
      <c:catAx>
        <c:axId val="9846412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98465664"/>
        <c:crosses val="autoZero"/>
        <c:auto val="1"/>
        <c:lblAlgn val="ctr"/>
        <c:lblOffset val="100"/>
        <c:noMultiLvlLbl val="0"/>
      </c:catAx>
      <c:valAx>
        <c:axId val="98465664"/>
        <c:scaling>
          <c:orientation val="minMax"/>
          <c:min val="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crossAx val="984641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it-IT" sz="1600" dirty="0"/>
              <a:t>Consumo </a:t>
            </a:r>
            <a:r>
              <a:rPr lang="it-IT" sz="1600" dirty="0" smtClean="0"/>
              <a:t>energia elettrica per ora</a:t>
            </a:r>
            <a:r>
              <a:rPr lang="it-IT" sz="1600" dirty="0"/>
              <a:t/>
            </a:r>
            <a:br>
              <a:rPr lang="it-IT" sz="1600" dirty="0"/>
            </a:br>
            <a:r>
              <a:rPr lang="it-IT" sz="1600" b="0" dirty="0" smtClean="0"/>
              <a:t>J/(m</a:t>
            </a:r>
            <a:r>
              <a:rPr lang="it-IT" sz="1600" b="0" baseline="30000" dirty="0" smtClean="0"/>
              <a:t>3</a:t>
            </a:r>
            <a:r>
              <a:rPr lang="it-IT" sz="1600" b="0" dirty="0" smtClean="0"/>
              <a:t>*h</a:t>
            </a:r>
            <a:r>
              <a:rPr lang="it-IT" sz="1600" b="0" dirty="0"/>
              <a:t>)</a:t>
            </a:r>
          </a:p>
        </c:rich>
      </c:tx>
      <c:layout>
        <c:manualLayout>
          <c:xMode val="edge"/>
          <c:yMode val="edge"/>
          <c:x val="0.12894540902052518"/>
          <c:y val="1.588142403602257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348393898461437"/>
          <c:y val="0.17054177704508583"/>
          <c:w val="0.81203202319375345"/>
          <c:h val="0.78244981166661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'base dati (2)'!$B$14</c:f>
              <c:strCache>
                <c:ptCount val="1"/>
                <c:pt idx="0">
                  <c:v>CAVOUR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'base dati (2)'!$A$28</c:f>
              <c:strCache>
                <c:ptCount val="1"/>
                <c:pt idx="0">
                  <c:v>consumo energ elett per ora (J/m3/h)</c:v>
                </c:pt>
              </c:strCache>
            </c:strRef>
          </c:cat>
          <c:val>
            <c:numRef>
              <c:f>'base dati (2)'!$B$28</c:f>
              <c:numCache>
                <c:formatCode>0.00</c:formatCode>
                <c:ptCount val="1"/>
                <c:pt idx="0">
                  <c:v>2.4159265647382115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38D-4DE5-8571-E59F3502F720}"/>
            </c:ext>
          </c:extLst>
        </c:ser>
        <c:ser>
          <c:idx val="1"/>
          <c:order val="1"/>
          <c:tx>
            <c:strRef>
              <c:f>'base dati (2)'!$C$14</c:f>
              <c:strCache>
                <c:ptCount val="1"/>
                <c:pt idx="0">
                  <c:v>BANCA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'base dati (2)'!$A$28</c:f>
              <c:strCache>
                <c:ptCount val="1"/>
                <c:pt idx="0">
                  <c:v>consumo energ elett per ora (J/m3/h)</c:v>
                </c:pt>
              </c:strCache>
            </c:strRef>
          </c:cat>
          <c:val>
            <c:numRef>
              <c:f>'base dati (2)'!$C$28</c:f>
              <c:numCache>
                <c:formatCode>0.00</c:formatCode>
                <c:ptCount val="1"/>
                <c:pt idx="0">
                  <c:v>24.771989440701162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8D-4DE5-8571-E59F3502F7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664000"/>
        <c:axId val="97669888"/>
      </c:barChart>
      <c:catAx>
        <c:axId val="9766400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97669888"/>
        <c:crosses val="autoZero"/>
        <c:auto val="1"/>
        <c:lblAlgn val="ctr"/>
        <c:lblOffset val="100"/>
        <c:noMultiLvlLbl val="0"/>
      </c:catAx>
      <c:valAx>
        <c:axId val="97669888"/>
        <c:scaling>
          <c:orientation val="minMax"/>
          <c:min val="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crossAx val="976640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it-IT" sz="1800" dirty="0"/>
              <a:t>Acqua pro capite</a:t>
            </a:r>
            <a:br>
              <a:rPr lang="it-IT" sz="1800" dirty="0"/>
            </a:br>
            <a:r>
              <a:rPr lang="it-IT" sz="1800" b="0" dirty="0" smtClean="0"/>
              <a:t>m</a:t>
            </a:r>
            <a:r>
              <a:rPr lang="it-IT" sz="1800" b="0" baseline="30000" dirty="0" smtClean="0"/>
              <a:t>3</a:t>
            </a:r>
            <a:r>
              <a:rPr lang="it-IT" sz="1800" b="0" dirty="0" smtClean="0"/>
              <a:t>/persona</a:t>
            </a:r>
            <a:endParaRPr lang="it-IT" sz="1800" b="0" dirty="0"/>
          </a:p>
        </c:rich>
      </c:tx>
      <c:layout>
        <c:manualLayout>
          <c:xMode val="edge"/>
          <c:yMode val="edge"/>
          <c:x val="0.34642297597415705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'base dati (2)'!$B$14</c:f>
              <c:strCache>
                <c:ptCount val="1"/>
                <c:pt idx="0">
                  <c:v>CAVOUR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'base dati (2)'!$A$19</c:f>
              <c:strCache>
                <c:ptCount val="1"/>
                <c:pt idx="0">
                  <c:v>Acqua (m3/persona)</c:v>
                </c:pt>
              </c:strCache>
            </c:strRef>
          </c:cat>
          <c:val>
            <c:numRef>
              <c:f>'base dati (2)'!$B$19</c:f>
              <c:numCache>
                <c:formatCode>0.0</c:formatCode>
                <c:ptCount val="1"/>
                <c:pt idx="0">
                  <c:v>7.2277227722772279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8F-4430-8D9A-10CCE1500D0B}"/>
            </c:ext>
          </c:extLst>
        </c:ser>
        <c:ser>
          <c:idx val="0"/>
          <c:order val="1"/>
          <c:tx>
            <c:strRef>
              <c:f>'base dati (2)'!$C$14</c:f>
              <c:strCache>
                <c:ptCount val="1"/>
                <c:pt idx="0">
                  <c:v>BANCA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'base dati (2)'!$A$19</c:f>
              <c:strCache>
                <c:ptCount val="1"/>
                <c:pt idx="0">
                  <c:v>Acqua (m3/persona)</c:v>
                </c:pt>
              </c:strCache>
            </c:strRef>
          </c:cat>
          <c:val>
            <c:numRef>
              <c:f>'base dati (2)'!$C$19</c:f>
              <c:numCache>
                <c:formatCode>0.0</c:formatCode>
                <c:ptCount val="1"/>
                <c:pt idx="0">
                  <c:v>23.394190871369293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8F-4430-8D9A-10CCE1500D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935936"/>
        <c:axId val="100937728"/>
      </c:barChart>
      <c:catAx>
        <c:axId val="1009359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0937728"/>
        <c:crosses val="autoZero"/>
        <c:auto val="1"/>
        <c:lblAlgn val="ctr"/>
        <c:lblOffset val="100"/>
        <c:noMultiLvlLbl val="0"/>
      </c:catAx>
      <c:valAx>
        <c:axId val="100937728"/>
        <c:scaling>
          <c:orientation val="minMax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crossAx val="1009359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it-IT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it-IT" sz="1800" dirty="0" smtClean="0"/>
              <a:t>Acqua </a:t>
            </a:r>
            <a:r>
              <a:rPr lang="it-IT" sz="1800" baseline="0" dirty="0" smtClean="0"/>
              <a:t>pro capite per ora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b="0" dirty="0" smtClean="0"/>
              <a:t>litri/(persona*ora</a:t>
            </a:r>
            <a:r>
              <a:rPr lang="it-IT" sz="1800" b="0" dirty="0"/>
              <a:t>)</a:t>
            </a:r>
          </a:p>
        </c:rich>
      </c:tx>
      <c:layout>
        <c:manualLayout>
          <c:xMode val="edge"/>
          <c:yMode val="edge"/>
          <c:x val="0.29640183063759634"/>
          <c:y val="8.352037732796611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4752252814130203E-2"/>
          <c:y val="0.1598953882218884"/>
          <c:w val="0.67432875133107406"/>
          <c:h val="0.7760268858293457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'base dati (2)'!$B$14</c:f>
              <c:strCache>
                <c:ptCount val="1"/>
                <c:pt idx="0">
                  <c:v>CAVOUR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'base dati (2)'!$A$29</c:f>
              <c:strCache>
                <c:ptCount val="1"/>
                <c:pt idx="0">
                  <c:v>Acqua pro capite per ora (litri/persona/h)</c:v>
                </c:pt>
              </c:strCache>
            </c:strRef>
          </c:cat>
          <c:val>
            <c:numRef>
              <c:f>'base dati (2)'!$B$29</c:f>
              <c:numCache>
                <c:formatCode>0.0</c:formatCode>
                <c:ptCount val="1"/>
                <c:pt idx="0">
                  <c:v>3.613861386138614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6F-490F-AFBB-5925091785D9}"/>
            </c:ext>
          </c:extLst>
        </c:ser>
        <c:ser>
          <c:idx val="0"/>
          <c:order val="1"/>
          <c:tx>
            <c:strRef>
              <c:f>'base dati (2)'!$C$14</c:f>
              <c:strCache>
                <c:ptCount val="1"/>
                <c:pt idx="0">
                  <c:v>BANCA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'base dati (2)'!$A$29</c:f>
              <c:strCache>
                <c:ptCount val="1"/>
                <c:pt idx="0">
                  <c:v>Acqua pro capite per ora (litri/persona/h)</c:v>
                </c:pt>
              </c:strCache>
            </c:strRef>
          </c:cat>
          <c:val>
            <c:numRef>
              <c:f>'base dati (2)'!$C$29</c:f>
              <c:numCache>
                <c:formatCode>0.0</c:formatCode>
                <c:ptCount val="1"/>
                <c:pt idx="0">
                  <c:v>6.6840545346769407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96F-490F-AFBB-5925091785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679680"/>
        <c:axId val="100681216"/>
      </c:barChart>
      <c:catAx>
        <c:axId val="100679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0681216"/>
        <c:crosses val="autoZero"/>
        <c:auto val="1"/>
        <c:lblAlgn val="ctr"/>
        <c:lblOffset val="100"/>
        <c:noMultiLvlLbl val="0"/>
      </c:catAx>
      <c:valAx>
        <c:axId val="100681216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crossAx val="1006796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it-IT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0.32209</cdr:x>
      <cdr:y>0.06006</cdr:y>
    </cdr:from>
    <cdr:to>
      <cdr:x>0.79175</cdr:x>
      <cdr:y>0.14359</cdr:y>
    </cdr:to>
    <cdr:sp macro="" textlink="">
      <cdr:nvSpPr>
        <cdr:cNvPr id="3" name="CasellaDiTesto 1"/>
        <cdr:cNvSpPr txBox="1"/>
      </cdr:nvSpPr>
      <cdr:spPr>
        <a:xfrm xmlns:a="http://schemas.openxmlformats.org/drawingml/2006/main">
          <a:off x="1224442" y="190502"/>
          <a:ext cx="1785459" cy="2649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0.54144</cdr:x>
      <cdr:y>0.35078</cdr:y>
    </cdr:from>
    <cdr:to>
      <cdr:x>0.62778</cdr:x>
      <cdr:y>0.42549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2799954" y="1350963"/>
          <a:ext cx="446485" cy="2877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800" dirty="0"/>
            <a:t>37%</a:t>
          </a:r>
        </a:p>
      </cdr:txBody>
    </cdr:sp>
  </cdr:relSizeAnchor>
  <cdr:relSizeAnchor xmlns:cdr="http://schemas.openxmlformats.org/drawingml/2006/chartDrawing">
    <cdr:from>
      <cdr:x>0.54513</cdr:x>
      <cdr:y>0.63149</cdr:y>
    </cdr:from>
    <cdr:to>
      <cdr:x>0.63147</cdr:x>
      <cdr:y>0.7062</cdr:y>
    </cdr:to>
    <cdr:sp macro="" textlink="">
      <cdr:nvSpPr>
        <cdr:cNvPr id="3" name="CasellaDiTesto 1"/>
        <cdr:cNvSpPr txBox="1"/>
      </cdr:nvSpPr>
      <cdr:spPr>
        <a:xfrm xmlns:a="http://schemas.openxmlformats.org/drawingml/2006/main">
          <a:off x="2819003" y="2432050"/>
          <a:ext cx="446485" cy="2877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800" dirty="0"/>
            <a:t>63%</a:t>
          </a:r>
        </a:p>
      </cdr:txBody>
    </cdr:sp>
  </cdr:relSizeAnchor>
  <cdr:relSizeAnchor xmlns:cdr="http://schemas.openxmlformats.org/drawingml/2006/chartDrawing">
    <cdr:from>
      <cdr:x>0.20936</cdr:x>
      <cdr:y>0.83656</cdr:y>
    </cdr:from>
    <cdr:to>
      <cdr:x>0.2957</cdr:x>
      <cdr:y>0.91127</cdr:y>
    </cdr:to>
    <cdr:sp macro="" textlink="">
      <cdr:nvSpPr>
        <cdr:cNvPr id="4" name="CasellaDiTesto 1"/>
        <cdr:cNvSpPr txBox="1"/>
      </cdr:nvSpPr>
      <cdr:spPr>
        <a:xfrm xmlns:a="http://schemas.openxmlformats.org/drawingml/2006/main">
          <a:off x="932435" y="3872540"/>
          <a:ext cx="384536" cy="3458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800" b="0" dirty="0"/>
            <a:t>18%</a:t>
          </a:r>
        </a:p>
      </cdr:txBody>
    </cdr:sp>
  </cdr:relSizeAnchor>
  <cdr:relSizeAnchor xmlns:cdr="http://schemas.openxmlformats.org/drawingml/2006/chartDrawing">
    <cdr:from>
      <cdr:x>0.21128</cdr:x>
      <cdr:y>0.76546</cdr:y>
    </cdr:from>
    <cdr:to>
      <cdr:x>0.29762</cdr:x>
      <cdr:y>0.84017</cdr:y>
    </cdr:to>
    <cdr:sp macro="" textlink="">
      <cdr:nvSpPr>
        <cdr:cNvPr id="5" name="CasellaDiTesto 1"/>
        <cdr:cNvSpPr txBox="1"/>
      </cdr:nvSpPr>
      <cdr:spPr>
        <a:xfrm xmlns:a="http://schemas.openxmlformats.org/drawingml/2006/main">
          <a:off x="1092597" y="2947987"/>
          <a:ext cx="446485" cy="2877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800" dirty="0"/>
            <a:t>82%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A0B8F-1191-4128-9975-44B5A450F2A5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7F827-400C-4B30-8C5F-F510B702CE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0125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6E7F627-A970-472E-A501-65718BD3D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8299FF93-64B9-4490-B7FF-61090AA0A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2BB1A57-39D9-47C2-ABDC-5065904A6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3F51-6F74-4188-9FA8-4099B8EBF065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4E8AB565-ACDF-4E80-9C1F-8BDB7A06E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AAF3CDC-F5B4-44C6-8647-6FBE09E3A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8F9C-8910-4107-A1E2-E05388E484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9403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A0BDBE1-EAA2-4FB2-963F-8D9C8F5BF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A71D23CE-1152-428D-8A39-F06BA05F7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7726B79-BB99-4826-BC4E-C6DE30640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3F51-6F74-4188-9FA8-4099B8EBF065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B98478E-D5A2-4F6D-8400-8D57A1F7C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6E08A5B-01C0-454E-A741-2A7BB5FD9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8F9C-8910-4107-A1E2-E05388E484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728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37E03600-CE64-40D2-89FD-75782A970D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3CD65DC7-F645-498E-9621-86AA4D6D1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E9F8EB8-B49F-4A03-A38D-9C2BC0B6C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3F51-6F74-4188-9FA8-4099B8EBF065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A12F6F72-2309-4DBB-A4D2-B835C669C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CEC316FD-955C-4E59-9247-B1F1F4A28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8F9C-8910-4107-A1E2-E05388E484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390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1F87B37-E1F0-455F-B06A-2E2D0E20A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6BB2FB7-E8D8-4015-BFFA-702A9FAAB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1CD03202-0D59-41ED-92A3-35323D8F7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3F51-6F74-4188-9FA8-4099B8EBF065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A4F48C9F-3697-4342-9E91-B8AF554A4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DBCB384-BE60-4475-9FF3-9D8A5190E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8F9C-8910-4107-A1E2-E05388E484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742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640493D-EB32-45F7-BDBF-AD8529FEC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067056AC-2D32-4A0D-B8AF-A01A9662A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6340D2F-F7C9-4807-B712-18C2A08DA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3F51-6F74-4188-9FA8-4099B8EBF065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C4E9DD4-3668-4688-8D1C-F8A628E46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772AF1AD-A305-4ABE-8C21-A6860A1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8F9C-8910-4107-A1E2-E05388E484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901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E007FD5-F7C9-4627-B022-EAECC521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E6ED5BC-67FF-4F21-BC8A-91759FE876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82D5FEFE-1DE0-4E64-BD49-C22A7DCDB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ECEA1971-A009-40D0-9947-144030729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3F51-6F74-4188-9FA8-4099B8EBF065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04C8FD9-78B2-4DF2-972D-76754FAFF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E0CC8F3B-A676-4712-A63A-9E1D3F1B5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8F9C-8910-4107-A1E2-E05388E484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8459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F11E95B-A295-4E04-BC2F-536AA9A12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047FB0FE-17FD-4800-9120-0E0B19578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189D5400-E60E-46DC-AAC3-DD423D667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8CF85663-482F-40D9-A4ED-012C5B1F23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9C811E8A-48C1-4FF8-A053-06F5382C01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7AC880B1-C167-4DC8-846C-5E673FB2B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3F51-6F74-4188-9FA8-4099B8EBF065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A581E1D7-DB80-4840-B833-2BF618D79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9FBCEF64-568A-4EAA-B897-48DA68B22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8F9C-8910-4107-A1E2-E05388E484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3302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A24BE5D-41C1-4021-8EFB-F6B015208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EE72B5EE-E8F5-4EBB-AC39-ADDC4451D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3F51-6F74-4188-9FA8-4099B8EBF065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A23FFC66-6B83-418F-88E5-7223B4C3C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B81BE89F-B111-4A37-B594-15F21AFEE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8F9C-8910-4107-A1E2-E05388E484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0145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2E600F43-13EA-49EE-B1F9-3B8330B24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3F51-6F74-4188-9FA8-4099B8EBF065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6DB15872-262B-4E39-8EAA-105F890F9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1D79573C-FE84-41E4-A978-C17D8BC73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8F9C-8910-4107-A1E2-E05388E484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831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54129FD-7F90-423A-8AA1-A9FF780E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59BF443-1793-41E3-9018-F4578A716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F1F5C01B-29BF-4DEA-BE7A-E59D7D3DC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EE7C6B0F-4C0E-4CAC-B092-44BACFA3B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3F51-6F74-4188-9FA8-4099B8EBF065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91148449-C65E-42C8-B173-B38621034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65B77EFD-416A-479E-B121-D1EBD089D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8F9C-8910-4107-A1E2-E05388E484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8665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E7986FD-5C5E-47BD-B650-5D0D13E7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15298B7C-A8A1-403C-A137-15247288EA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493B8093-34F0-4834-A509-3AE0ADBF3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609D2359-EA9D-4F3D-9BAD-46FAD4DF7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3F51-6F74-4188-9FA8-4099B8EBF065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7809A39-A17F-4377-8748-040D129A3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7A74FCE5-3EBB-40DF-B66D-6AB59193C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8F9C-8910-4107-A1E2-E05388E484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0034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4071AAB5-F8F2-4057-947D-19583008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8D16FA0B-BFE9-4AA6-8478-A1C9559F0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FD51031-8618-446B-A618-43F43CAF2A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B3F51-6F74-4188-9FA8-4099B8EBF065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9A2EE68A-36A1-46C9-B0F2-08B672CF3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B1E980BC-F021-4913-9499-7B1633B69D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28F9C-8910-4107-A1E2-E05388E484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861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61640" y="638575"/>
            <a:ext cx="1119474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GLI IMPATTI AMBIENTALI DEL LICEO CAVOUR</a:t>
            </a:r>
            <a:br>
              <a:rPr lang="it-IT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RELAZIONE A UNA SEDE DELLA BANCA D’ITALIA</a:t>
            </a:r>
            <a:endParaRPr lang="it-IT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61639" y="2027160"/>
            <a:ext cx="11194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dirty="0"/>
          </a:p>
          <a:p>
            <a:pPr algn="just"/>
            <a:endParaRPr lang="it-IT" dirty="0"/>
          </a:p>
        </p:txBody>
      </p:sp>
      <p:pic>
        <p:nvPicPr>
          <p:cNvPr id="2053" name="Picture 5" descr="Image result for foto ricic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94" y="1928902"/>
            <a:ext cx="6948478" cy="421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779" y="2163284"/>
            <a:ext cx="4213586" cy="397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19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79096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ACQUA</a:t>
            </a:r>
            <a:endParaRPr lang="it-IT" b="1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715125" y="1797171"/>
            <a:ext cx="4630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Per quanto riguarda il consumo idrico </a:t>
            </a:r>
            <a:r>
              <a:rPr lang="it-IT" b="1" dirty="0">
                <a:solidFill>
                  <a:schemeClr val="accent1"/>
                </a:solidFill>
              </a:rPr>
              <a:t>il liceo Cavour </a:t>
            </a:r>
            <a:r>
              <a:rPr lang="it-IT" dirty="0"/>
              <a:t>utilizza </a:t>
            </a:r>
            <a:r>
              <a:rPr lang="it-IT" dirty="0" smtClean="0"/>
              <a:t>più di 7 metri cubi a persona</a:t>
            </a:r>
            <a:r>
              <a:rPr lang="it-IT" dirty="0"/>
              <a:t> </a:t>
            </a:r>
            <a:r>
              <a:rPr lang="it-IT" dirty="0" smtClean="0"/>
              <a:t>per </a:t>
            </a:r>
            <a:r>
              <a:rPr lang="it-IT" dirty="0"/>
              <a:t>un totale di </a:t>
            </a:r>
            <a:r>
              <a:rPr lang="it-IT" b="1" dirty="0" smtClean="0">
                <a:solidFill>
                  <a:schemeClr val="accent1"/>
                </a:solidFill>
              </a:rPr>
              <a:t>8.030 metri cubi</a:t>
            </a:r>
            <a:r>
              <a:rPr lang="it-IT" dirty="0" smtClean="0"/>
              <a:t> all’anno. </a:t>
            </a:r>
            <a:r>
              <a:rPr lang="it-IT" dirty="0"/>
              <a:t>La</a:t>
            </a:r>
            <a:r>
              <a:rPr lang="it-IT" b="1" dirty="0">
                <a:solidFill>
                  <a:schemeClr val="accent1"/>
                </a:solidFill>
              </a:rPr>
              <a:t> Banca </a:t>
            </a:r>
            <a:r>
              <a:rPr lang="it-IT" dirty="0"/>
              <a:t>d’Italia, invece, consuma </a:t>
            </a:r>
            <a:r>
              <a:rPr lang="it-IT" dirty="0" smtClean="0"/>
              <a:t>più di 23 metri cubi a persona, </a:t>
            </a:r>
            <a:r>
              <a:rPr lang="it-IT" dirty="0"/>
              <a:t>per un totale di </a:t>
            </a:r>
            <a:r>
              <a:rPr lang="it-IT" b="1" dirty="0" smtClean="0">
                <a:solidFill>
                  <a:schemeClr val="accent1"/>
                </a:solidFill>
              </a:rPr>
              <a:t>5.638 metri cubi </a:t>
            </a:r>
            <a:r>
              <a:rPr lang="it-IT" dirty="0" smtClean="0"/>
              <a:t>annuali</a:t>
            </a:r>
            <a:r>
              <a:rPr lang="it-IT" dirty="0"/>
              <a:t>. </a:t>
            </a: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4588465"/>
              </p:ext>
            </p:extLst>
          </p:nvPr>
        </p:nvGraphicFramePr>
        <p:xfrm>
          <a:off x="838200" y="1387858"/>
          <a:ext cx="4953000" cy="4889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252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3292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/>
              <a:t>Considerazioni sui consumi idrici</a:t>
            </a:r>
            <a:endParaRPr lang="it-IT" sz="3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791326" y="1821392"/>
            <a:ext cx="47670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Dividendo </a:t>
            </a:r>
            <a:r>
              <a:rPr lang="it-IT" dirty="0"/>
              <a:t>il totale dei litri per le persone e per gli orari di apertura si può notare come il divario </a:t>
            </a:r>
            <a:r>
              <a:rPr lang="it-IT" dirty="0" smtClean="0"/>
              <a:t>diminuisca ma permanga.</a:t>
            </a:r>
            <a:endParaRPr lang="it-IT" dirty="0"/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Questo </a:t>
            </a:r>
            <a:r>
              <a:rPr lang="it-IT" dirty="0"/>
              <a:t>divario </a:t>
            </a:r>
            <a:r>
              <a:rPr lang="it-IT" dirty="0" smtClean="0"/>
              <a:t>può essere spiegato dal fatto che in</a:t>
            </a:r>
            <a:r>
              <a:rPr lang="it-IT" b="1" dirty="0" smtClean="0">
                <a:solidFill>
                  <a:schemeClr val="accent1"/>
                </a:solidFill>
              </a:rPr>
              <a:t> Banca </a:t>
            </a:r>
            <a:r>
              <a:rPr lang="it-IT" dirty="0" smtClean="0"/>
              <a:t>l’acqua viene utilizzata anche per il </a:t>
            </a:r>
            <a:r>
              <a:rPr lang="it-IT" b="1" dirty="0" smtClean="0">
                <a:solidFill>
                  <a:schemeClr val="accent1"/>
                </a:solidFill>
              </a:rPr>
              <a:t>raffreddamento degli impianti</a:t>
            </a:r>
            <a:r>
              <a:rPr lang="it-IT" dirty="0" smtClean="0"/>
              <a:t>.</a:t>
            </a:r>
            <a:endParaRPr lang="it-IT" dirty="0"/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3403442"/>
              </p:ext>
            </p:extLst>
          </p:nvPr>
        </p:nvGraphicFramePr>
        <p:xfrm>
          <a:off x="838200" y="1368419"/>
          <a:ext cx="5276850" cy="4708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40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FC2BDD6C-2B51-40D1-8707-3A3260CEA119}"/>
              </a:ext>
            </a:extLst>
          </p:cNvPr>
          <p:cNvSpPr txBox="1"/>
          <p:nvPr/>
        </p:nvSpPr>
        <p:spPr>
          <a:xfrm>
            <a:off x="168964" y="1617166"/>
            <a:ext cx="4008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ACQUA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791E9F49-8097-4073-9896-82232640257A}"/>
              </a:ext>
            </a:extLst>
          </p:cNvPr>
          <p:cNvSpPr txBox="1"/>
          <p:nvPr/>
        </p:nvSpPr>
        <p:spPr>
          <a:xfrm>
            <a:off x="168964" y="3232717"/>
            <a:ext cx="4242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Segoe Print" panose="02000600000000000000" pitchFamily="2" charset="0"/>
              </a:rPr>
              <a:t>Per </a:t>
            </a:r>
            <a:r>
              <a:rPr lang="it-IT" sz="2400" b="1" dirty="0">
                <a:latin typeface="Segoe Print" panose="02000600000000000000" pitchFamily="2" charset="0"/>
              </a:rPr>
              <a:t>ridurre il </a:t>
            </a:r>
            <a:r>
              <a:rPr lang="it-IT" sz="2400" b="1" dirty="0" smtClean="0">
                <a:latin typeface="Segoe Print" panose="02000600000000000000" pitchFamily="2" charset="0"/>
              </a:rPr>
              <a:t>consumo si consiglia l’utilizzo </a:t>
            </a:r>
            <a:r>
              <a:rPr lang="it-IT" sz="2400" b="1" dirty="0">
                <a:latin typeface="Segoe Print" panose="02000600000000000000" pitchFamily="2" charset="0"/>
              </a:rPr>
              <a:t>di </a:t>
            </a:r>
            <a:r>
              <a:rPr lang="it-IT" sz="2400" b="1" dirty="0">
                <a:solidFill>
                  <a:srgbClr val="00B0F0"/>
                </a:solidFill>
                <a:latin typeface="Segoe Print" panose="02000600000000000000" pitchFamily="2" charset="0"/>
              </a:rPr>
              <a:t>aeratori </a:t>
            </a:r>
            <a:r>
              <a:rPr lang="it-IT" sz="2400" b="1" dirty="0">
                <a:latin typeface="Segoe Print" panose="02000600000000000000" pitchFamily="2" charset="0"/>
              </a:rPr>
              <a:t>per i </a:t>
            </a:r>
            <a:r>
              <a:rPr lang="it-IT" sz="2400" b="1" dirty="0" smtClean="0">
                <a:latin typeface="Segoe Print" panose="02000600000000000000" pitchFamily="2" charset="0"/>
              </a:rPr>
              <a:t>rubinetti.</a:t>
            </a:r>
            <a:endParaRPr lang="it-IT" sz="2400" b="1" dirty="0">
              <a:latin typeface="Segoe Print" panose="02000600000000000000" pitchFamily="2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89FE0B8B-DD50-4B9B-A6FC-ED34A18C60D1}"/>
              </a:ext>
            </a:extLst>
          </p:cNvPr>
          <p:cNvSpPr txBox="1"/>
          <p:nvPr/>
        </p:nvSpPr>
        <p:spPr>
          <a:xfrm>
            <a:off x="7010400" y="4766092"/>
            <a:ext cx="3114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Eras Bold ITC" panose="020B0907030504020204" pitchFamily="34" charset="0"/>
              </a:rPr>
              <a:t>‘’Se un rubinetto perde, non perdere tempo!’’</a:t>
            </a: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xmlns="" id="{C95C8A04-E8E1-42D6-9EEC-5E4121682A70}"/>
              </a:ext>
            </a:extLst>
          </p:cNvPr>
          <p:cNvSpPr txBox="1">
            <a:spLocks/>
          </p:cNvSpPr>
          <p:nvPr/>
        </p:nvSpPr>
        <p:spPr>
          <a:xfrm>
            <a:off x="3096126" y="171988"/>
            <a:ext cx="4973323" cy="8878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5400" dirty="0" smtClean="0">
                <a:solidFill>
                  <a:srgbClr val="33CC33"/>
                </a:solidFill>
                <a:latin typeface="Kristen ITC" panose="03050502040202030202" pitchFamily="66" charset="0"/>
              </a:rPr>
              <a:t>L’</a:t>
            </a:r>
            <a:r>
              <a:rPr lang="it-IT" sz="5400" dirty="0" err="1" smtClean="0">
                <a:solidFill>
                  <a:srgbClr val="33CC33"/>
                </a:solidFill>
                <a:latin typeface="Kristen ITC" panose="03050502040202030202" pitchFamily="66" charset="0"/>
              </a:rPr>
              <a:t>ecoconsiglio</a:t>
            </a:r>
            <a:endParaRPr lang="it-IT" sz="5400" dirty="0">
              <a:solidFill>
                <a:srgbClr val="33CC33"/>
              </a:solidFill>
              <a:latin typeface="Kristen ITC" panose="03050502040202030202" pitchFamily="66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9" y="56942"/>
            <a:ext cx="12023036" cy="676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2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5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35242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CARTA IN RISME</a:t>
            </a:r>
            <a:endParaRPr lang="it-IT" b="1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247037" y="1619158"/>
            <a:ext cx="51067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Per quanto riguarda l’utilizzo della carta di entrambe le strutture, possiamo </a:t>
            </a:r>
            <a:r>
              <a:rPr lang="it-IT" dirty="0" smtClean="0"/>
              <a:t>notare che </a:t>
            </a:r>
            <a:r>
              <a:rPr lang="it-IT" dirty="0"/>
              <a:t>il liceo </a:t>
            </a:r>
            <a:r>
              <a:rPr lang="it-IT" b="1" dirty="0">
                <a:solidFill>
                  <a:schemeClr val="accent1"/>
                </a:solidFill>
              </a:rPr>
              <a:t>Cavour</a:t>
            </a:r>
            <a:r>
              <a:rPr lang="it-IT" dirty="0"/>
              <a:t> </a:t>
            </a:r>
            <a:r>
              <a:rPr lang="it-IT" dirty="0" smtClean="0"/>
              <a:t>ne acquista in un </a:t>
            </a:r>
            <a:r>
              <a:rPr lang="it-IT" dirty="0"/>
              <a:t>anno </a:t>
            </a:r>
            <a:r>
              <a:rPr lang="it-IT" b="1" dirty="0" smtClean="0">
                <a:solidFill>
                  <a:schemeClr val="accent1"/>
                </a:solidFill>
              </a:rPr>
              <a:t>2.105 kg</a:t>
            </a:r>
            <a:r>
              <a:rPr lang="it-IT" dirty="0" smtClean="0"/>
              <a:t>, quasi 2 kg a persona</a:t>
            </a:r>
            <a:r>
              <a:rPr lang="it-IT" dirty="0"/>
              <a:t>, </a:t>
            </a:r>
            <a:r>
              <a:rPr lang="it-IT" dirty="0" smtClean="0"/>
              <a:t>mentre nell’edificio di </a:t>
            </a:r>
            <a:r>
              <a:rPr lang="it-IT" b="1" dirty="0" smtClean="0">
                <a:solidFill>
                  <a:schemeClr val="accent1"/>
                </a:solidFill>
              </a:rPr>
              <a:t>via Otricoli </a:t>
            </a:r>
            <a:r>
              <a:rPr lang="it-IT" dirty="0" smtClean="0"/>
              <a:t>se ne acquista </a:t>
            </a:r>
            <a:r>
              <a:rPr lang="it-IT" b="1" dirty="0" smtClean="0">
                <a:solidFill>
                  <a:schemeClr val="accent1"/>
                </a:solidFill>
              </a:rPr>
              <a:t>6.221 kg</a:t>
            </a:r>
            <a:r>
              <a:rPr lang="it-IT" dirty="0" smtClean="0"/>
              <a:t>, quasi 23 kg a persona. Il 22% di questa è riciclata.</a:t>
            </a:r>
            <a:endParaRPr lang="it-IT" dirty="0"/>
          </a:p>
          <a:p>
            <a:pPr algn="just"/>
            <a:endParaRPr lang="it-IT" dirty="0"/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1699909"/>
              </p:ext>
            </p:extLst>
          </p:nvPr>
        </p:nvGraphicFramePr>
        <p:xfrm>
          <a:off x="595451" y="1235242"/>
          <a:ext cx="5197253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926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8454"/>
          </a:xfrm>
        </p:spPr>
        <p:txBody>
          <a:bodyPr>
            <a:normAutofit/>
          </a:bodyPr>
          <a:lstStyle/>
          <a:p>
            <a:pPr algn="ctr"/>
            <a:r>
              <a:rPr lang="it-IT" sz="3600" dirty="0"/>
              <a:t>Considerazioni </a:t>
            </a:r>
            <a:r>
              <a:rPr lang="it-IT" sz="3600" dirty="0" smtClean="0"/>
              <a:t>sull’utilizzo della carta</a:t>
            </a:r>
            <a:endParaRPr lang="it-IT" sz="3600" dirty="0"/>
          </a:p>
        </p:txBody>
      </p:sp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457562"/>
              </p:ext>
            </p:extLst>
          </p:nvPr>
        </p:nvGraphicFramePr>
        <p:xfrm>
          <a:off x="381740" y="1809750"/>
          <a:ext cx="4933210" cy="4353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tangolo 5"/>
          <p:cNvSpPr/>
          <p:nvPr/>
        </p:nvSpPr>
        <p:spPr>
          <a:xfrm>
            <a:off x="381740" y="1809750"/>
            <a:ext cx="4933210" cy="43539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5932965" y="1809750"/>
            <a:ext cx="52467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È interessante notare che all’inizio dell’anno scolastico (settembre e ottobre) vi è una crescita esponenziale degli acquisti di carta nel </a:t>
            </a:r>
            <a:r>
              <a:rPr lang="it-IT" dirty="0"/>
              <a:t>C</a:t>
            </a:r>
            <a:r>
              <a:rPr lang="it-IT" dirty="0" smtClean="0"/>
              <a:t>avour. Questo è probabilmente dovuto al fatto che l’istituto è pronto a riaccogliere gli studenti al ritorno delle vacanze estive. </a:t>
            </a:r>
          </a:p>
          <a:p>
            <a:pPr algn="just"/>
            <a:endParaRPr lang="it-IT" b="1" dirty="0">
              <a:solidFill>
                <a:schemeClr val="accent1"/>
              </a:solidFill>
            </a:endParaRPr>
          </a:p>
          <a:p>
            <a:pPr algn="just"/>
            <a:r>
              <a:rPr lang="it-IT" dirty="0" smtClean="0"/>
              <a:t>È necessario osservare che tutti</a:t>
            </a:r>
            <a:r>
              <a:rPr lang="it-IT" b="1" dirty="0" smtClean="0">
                <a:solidFill>
                  <a:schemeClr val="accent1"/>
                </a:solidFill>
              </a:rPr>
              <a:t> i professori hanno un limite nell’utilizzo delle stampanti, mentre negli uffici della Banca d’Italia non c’è.</a:t>
            </a:r>
          </a:p>
          <a:p>
            <a:pPr algn="just"/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3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85A8D5D2-62C7-43B6-B7D3-4C7D23AB4BB4}"/>
              </a:ext>
            </a:extLst>
          </p:cNvPr>
          <p:cNvSpPr txBox="1"/>
          <p:nvPr/>
        </p:nvSpPr>
        <p:spPr>
          <a:xfrm>
            <a:off x="1114425" y="2552444"/>
            <a:ext cx="3876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Segoe Print" panose="02000600000000000000" pitchFamily="2" charset="0"/>
              </a:rPr>
              <a:t>-17 alberi abbattuti per ogni tonnellata di carta prodotta</a:t>
            </a:r>
            <a:endParaRPr lang="it-IT" dirty="0">
              <a:latin typeface="Segoe Print" panose="02000600000000000000" pitchFamily="2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5239B941-E8C9-4FBA-A916-2805EB8C16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8" t="28512" r="18267" b="26348"/>
          <a:stretch/>
        </p:blipFill>
        <p:spPr>
          <a:xfrm>
            <a:off x="485269" y="2561833"/>
            <a:ext cx="629156" cy="56701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A561A10A-EA62-4D4D-A16D-5E23B8D97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777" y="1954964"/>
            <a:ext cx="1558203" cy="1381045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82C21C5C-23AB-486E-803C-BF32331DBDBA}"/>
              </a:ext>
            </a:extLst>
          </p:cNvPr>
          <p:cNvSpPr txBox="1"/>
          <p:nvPr/>
        </p:nvSpPr>
        <p:spPr>
          <a:xfrm>
            <a:off x="1114426" y="4117469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Segoe Print" panose="02000600000000000000" pitchFamily="2" charset="0"/>
              </a:rPr>
              <a:t>-60% di utilizzo di energia</a:t>
            </a:r>
            <a:endParaRPr lang="it-IT" dirty="0">
              <a:latin typeface="Segoe Print" panose="02000600000000000000" pitchFamily="2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915920E1-9574-407C-92DD-5A7406CA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9" t="5491" r="11057" b="8568"/>
          <a:stretch/>
        </p:blipFill>
        <p:spPr>
          <a:xfrm>
            <a:off x="7392449" y="3514988"/>
            <a:ext cx="952561" cy="1284476"/>
          </a:xfrm>
          <a:prstGeom prst="rect">
            <a:avLst/>
          </a:prstGeom>
        </p:spPr>
      </p:pic>
      <p:sp>
        <p:nvSpPr>
          <p:cNvPr id="17" name="Sottotitolo 2">
            <a:extLst>
              <a:ext uri="{FF2B5EF4-FFF2-40B4-BE49-F238E27FC236}">
                <a16:creationId xmlns:a16="http://schemas.microsoft.com/office/drawing/2014/main" xmlns="" id="{C95C8A04-E8E1-42D6-9EEC-5E4121682A70}"/>
              </a:ext>
            </a:extLst>
          </p:cNvPr>
          <p:cNvSpPr txBox="1">
            <a:spLocks/>
          </p:cNvSpPr>
          <p:nvPr/>
        </p:nvSpPr>
        <p:spPr>
          <a:xfrm>
            <a:off x="3096126" y="171988"/>
            <a:ext cx="4973323" cy="8878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5400" dirty="0" smtClean="0">
                <a:solidFill>
                  <a:srgbClr val="33CC33"/>
                </a:solidFill>
                <a:latin typeface="Kristen ITC" panose="03050502040202030202" pitchFamily="66" charset="0"/>
              </a:rPr>
              <a:t>L’</a:t>
            </a:r>
            <a:r>
              <a:rPr lang="it-IT" sz="5400" dirty="0" err="1" smtClean="0">
                <a:solidFill>
                  <a:srgbClr val="33CC33"/>
                </a:solidFill>
                <a:latin typeface="Kristen ITC" panose="03050502040202030202" pitchFamily="66" charset="0"/>
              </a:rPr>
              <a:t>ecoconsiglio</a:t>
            </a:r>
            <a:endParaRPr lang="it-IT" sz="5400" dirty="0">
              <a:solidFill>
                <a:srgbClr val="33CC33"/>
              </a:solidFill>
              <a:latin typeface="Kristen ITC" panose="03050502040202030202" pitchFamily="66" charset="0"/>
            </a:endParaRPr>
          </a:p>
        </p:txBody>
      </p:sp>
      <p:sp>
        <p:nvSpPr>
          <p:cNvPr id="18" name="Sottotitolo 2">
            <a:extLst>
              <a:ext uri="{FF2B5EF4-FFF2-40B4-BE49-F238E27FC236}">
                <a16:creationId xmlns:a16="http://schemas.microsoft.com/office/drawing/2014/main" xmlns="" id="{C95C8A04-E8E1-42D6-9EEC-5E4121682A70}"/>
              </a:ext>
            </a:extLst>
          </p:cNvPr>
          <p:cNvSpPr txBox="1">
            <a:spLocks/>
          </p:cNvSpPr>
          <p:nvPr/>
        </p:nvSpPr>
        <p:spPr>
          <a:xfrm>
            <a:off x="327854" y="1346026"/>
            <a:ext cx="4666319" cy="8878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Kristen ITC" panose="03050502040202030202" pitchFamily="66" charset="0"/>
              </a:rPr>
              <a:t>CARTA RICICLATA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Kristen ITC" panose="03050502040202030202" pitchFamily="66" charset="0"/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xmlns="" id="{5239B941-E8C9-4FBA-A916-2805EB8C16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8" t="28512" r="18267" b="26348"/>
          <a:stretch/>
        </p:blipFill>
        <p:spPr>
          <a:xfrm>
            <a:off x="494794" y="3981058"/>
            <a:ext cx="629156" cy="567017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xmlns="" id="{5239B941-E8C9-4FBA-A916-2805EB8C16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8" t="28512" r="18267" b="26348"/>
          <a:stretch/>
        </p:blipFill>
        <p:spPr>
          <a:xfrm>
            <a:off x="494794" y="5417485"/>
            <a:ext cx="629156" cy="567017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82C21C5C-23AB-486E-803C-BF32331DBDBA}"/>
              </a:ext>
            </a:extLst>
          </p:cNvPr>
          <p:cNvSpPr txBox="1"/>
          <p:nvPr/>
        </p:nvSpPr>
        <p:spPr>
          <a:xfrm>
            <a:off x="1123950" y="5516327"/>
            <a:ext cx="387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Segoe Print" panose="02000600000000000000" pitchFamily="2" charset="0"/>
              </a:rPr>
              <a:t>-80% di utilizzo di acqua</a:t>
            </a:r>
            <a:endParaRPr lang="it-IT" dirty="0">
              <a:latin typeface="Segoe Print" panose="020006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67235"/>
            <a:ext cx="12106275" cy="672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1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7" grpId="0" build="p"/>
      <p:bldP spid="18" grpId="0" build="p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8850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/>
              <a:t>QUADRO RIASSUNTIVO DEI PRINCIPALI INDICATORI</a:t>
            </a:r>
            <a:endParaRPr lang="it-IT" sz="4000" dirty="0"/>
          </a:p>
        </p:txBody>
      </p:sp>
      <p:sp>
        <p:nvSpPr>
          <p:cNvPr id="4" name="Rettangolo 3"/>
          <p:cNvSpPr/>
          <p:nvPr/>
        </p:nvSpPr>
        <p:spPr>
          <a:xfrm>
            <a:off x="952500" y="1323976"/>
            <a:ext cx="10210799" cy="50482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5314148"/>
              </p:ext>
            </p:extLst>
          </p:nvPr>
        </p:nvGraphicFramePr>
        <p:xfrm>
          <a:off x="952499" y="1323976"/>
          <a:ext cx="10210799" cy="5048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672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7"/>
          <a:stretch/>
        </p:blipFill>
        <p:spPr>
          <a:xfrm>
            <a:off x="8982597" y="3996864"/>
            <a:ext cx="1847850" cy="2386181"/>
          </a:xfrm>
          <a:prstGeom prst="rect">
            <a:avLst/>
          </a:prstGeom>
        </p:spPr>
      </p:pic>
      <p:pic>
        <p:nvPicPr>
          <p:cNvPr id="1026" name="Picture 2" descr="Risultati immagini per cestini di cartone differenziata a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835" y="3266405"/>
            <a:ext cx="2240735" cy="253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ottotitolo 2">
            <a:extLst>
              <a:ext uri="{FF2B5EF4-FFF2-40B4-BE49-F238E27FC236}">
                <a16:creationId xmlns:a16="http://schemas.microsoft.com/office/drawing/2014/main" xmlns="" id="{C95C8A04-E8E1-42D6-9EEC-5E4121682A70}"/>
              </a:ext>
            </a:extLst>
          </p:cNvPr>
          <p:cNvSpPr txBox="1">
            <a:spLocks/>
          </p:cNvSpPr>
          <p:nvPr/>
        </p:nvSpPr>
        <p:spPr>
          <a:xfrm>
            <a:off x="3096126" y="171988"/>
            <a:ext cx="4973323" cy="8878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5400" dirty="0" smtClean="0">
                <a:solidFill>
                  <a:srgbClr val="33CC33"/>
                </a:solidFill>
                <a:latin typeface="Kristen ITC" panose="03050502040202030202" pitchFamily="66" charset="0"/>
              </a:rPr>
              <a:t>L’</a:t>
            </a:r>
            <a:r>
              <a:rPr lang="it-IT" sz="5400" dirty="0" err="1" smtClean="0">
                <a:solidFill>
                  <a:srgbClr val="33CC33"/>
                </a:solidFill>
                <a:latin typeface="Kristen ITC" panose="03050502040202030202" pitchFamily="66" charset="0"/>
              </a:rPr>
              <a:t>ecoconsiglio</a:t>
            </a:r>
            <a:endParaRPr lang="it-IT" sz="5400" dirty="0">
              <a:solidFill>
                <a:srgbClr val="33CC33"/>
              </a:solidFill>
              <a:latin typeface="Kristen ITC" panose="03050502040202030202" pitchFamily="66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FC2BDD6C-2B51-40D1-8707-3A3260CEA119}"/>
              </a:ext>
            </a:extLst>
          </p:cNvPr>
          <p:cNvSpPr txBox="1"/>
          <p:nvPr/>
        </p:nvSpPr>
        <p:spPr>
          <a:xfrm>
            <a:off x="202092" y="1488529"/>
            <a:ext cx="4008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RACCOLTA DIFFERENZIATA</a:t>
            </a:r>
            <a:endParaRPr lang="it-IT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" b="17360"/>
          <a:stretch/>
        </p:blipFill>
        <p:spPr>
          <a:xfrm>
            <a:off x="102262" y="67139"/>
            <a:ext cx="11956387" cy="675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7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-2" y="159798"/>
            <a:ext cx="12064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COMPORTAMENTI CHE SI DOVREBBERO TENERE QUOTIDIANAMENTE PER LA SALVAGUARDIA DELL’AMBIENTE</a:t>
            </a:r>
            <a:endParaRPr lang="it-IT" sz="2400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87370" y="1461639"/>
            <a:ext cx="7960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Segoe Print" panose="02000600000000000000" pitchFamily="2" charset="0"/>
              </a:rPr>
              <a:t>quando</a:t>
            </a:r>
            <a:r>
              <a:rPr lang="it-IT" sz="1400" dirty="0" smtClean="0"/>
              <a:t> </a:t>
            </a:r>
            <a:r>
              <a:rPr lang="it-IT" dirty="0">
                <a:latin typeface="Segoe Print" panose="02000600000000000000" pitchFamily="2" charset="0"/>
              </a:rPr>
              <a:t>esci da un’aula ricordati di controllare che le luci siano spente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617216" y="2813888"/>
            <a:ext cx="9289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Segoe Print" panose="02000600000000000000" pitchFamily="2" charset="0"/>
              </a:rPr>
              <a:t>assicurati di aver chiuso il rubinetto propriamente dopo averne fatto uso e presta attenzione ad eventuali perdite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617216" y="4130693"/>
            <a:ext cx="9281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Segoe Print" panose="02000600000000000000" pitchFamily="2" charset="0"/>
              </a:rPr>
              <a:t>svolgi correttamente la raccolta differenziata buttando i rifiuti negli appositi secchi (carta, </a:t>
            </a:r>
            <a:r>
              <a:rPr lang="it-IT" dirty="0" smtClean="0">
                <a:latin typeface="Segoe Print" panose="02000600000000000000" pitchFamily="2" charset="0"/>
              </a:rPr>
              <a:t>plastica, </a:t>
            </a:r>
            <a:r>
              <a:rPr lang="it-IT" dirty="0">
                <a:latin typeface="Segoe Print" panose="02000600000000000000" pitchFamily="2" charset="0"/>
              </a:rPr>
              <a:t>organico…)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787370" y="5452653"/>
            <a:ext cx="5859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Segoe Print" panose="02000600000000000000" pitchFamily="2" charset="0"/>
              </a:rPr>
              <a:t>cerca di sprecare meno fogli di carta possibile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21" y="1373191"/>
            <a:ext cx="1068891" cy="82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3" y="2725441"/>
            <a:ext cx="1068888" cy="823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2" y="4042246"/>
            <a:ext cx="1068888" cy="823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82" y="5194330"/>
            <a:ext cx="1054728" cy="81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6" t="11786" r="18794" b="10751"/>
          <a:stretch/>
        </p:blipFill>
        <p:spPr bwMode="auto">
          <a:xfrm>
            <a:off x="9151396" y="889965"/>
            <a:ext cx="1340529" cy="166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4" t="19108" r="20705" b="13762"/>
          <a:stretch/>
        </p:blipFill>
        <p:spPr bwMode="auto">
          <a:xfrm>
            <a:off x="10441615" y="2507440"/>
            <a:ext cx="1463335" cy="151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077" y="4018850"/>
            <a:ext cx="1299882" cy="9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632" y="4770613"/>
            <a:ext cx="1896862" cy="165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73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255677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i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GRAZIE PER L’ATTENZIONE</a:t>
            </a:r>
            <a:endParaRPr lang="it-IT" sz="6000" i="1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274978" y="4737672"/>
            <a:ext cx="37911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Michelangelo Carofiglio </a:t>
            </a:r>
          </a:p>
          <a:p>
            <a:r>
              <a:rPr lang="it-IT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Leonardo Di Carlo</a:t>
            </a:r>
          </a:p>
          <a:p>
            <a:r>
              <a:rPr lang="it-IT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Gennaro </a:t>
            </a:r>
            <a:r>
              <a:rPr lang="it-IT" sz="20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Finaldi</a:t>
            </a:r>
            <a:r>
              <a:rPr lang="it-IT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Russo</a:t>
            </a:r>
          </a:p>
          <a:p>
            <a:r>
              <a:rPr lang="it-IT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Leonardo Pasquali</a:t>
            </a:r>
            <a:endParaRPr lang="it-IT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it-IT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Livia Spera</a:t>
            </a:r>
          </a:p>
          <a:p>
            <a:r>
              <a:rPr lang="it-IT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Pietro Ursini</a:t>
            </a:r>
            <a:endParaRPr lang="it-IT" sz="7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31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7261"/>
          </a:xfrm>
        </p:spPr>
        <p:txBody>
          <a:bodyPr/>
          <a:lstStyle/>
          <a:p>
            <a:pPr algn="ctr"/>
            <a:r>
              <a:rPr lang="it-IT" dirty="0" smtClean="0"/>
              <a:t>DESCRIZIONE GENERICA DEI DUE EDIFICI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90550" y="1531855"/>
            <a:ext cx="5343525" cy="4351338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Liceo Cavour</a:t>
            </a:r>
          </a:p>
          <a:p>
            <a:pPr marL="0" indent="0" algn="just">
              <a:buNone/>
            </a:pPr>
            <a:r>
              <a:rPr lang="it-IT" sz="1800" dirty="0"/>
              <a:t>Il liceo scientifico Camillo Cavour è un edificio scolastico situato al centro di Roma (I </a:t>
            </a:r>
            <a:r>
              <a:rPr lang="it-IT" sz="1800" dirty="0" smtClean="0"/>
              <a:t>Municipio). </a:t>
            </a:r>
            <a:r>
              <a:rPr lang="it-IT" sz="1800" cap="all" dirty="0" smtClean="0"/>
              <a:t>è</a:t>
            </a:r>
            <a:r>
              <a:rPr lang="it-IT" sz="1800" dirty="0" smtClean="0"/>
              <a:t> </a:t>
            </a:r>
            <a:r>
              <a:rPr lang="it-IT" sz="1800" dirty="0"/>
              <a:t>diviso in due corpi: la palazzina A </a:t>
            </a:r>
            <a:r>
              <a:rPr lang="it-IT" sz="1800" dirty="0" smtClean="0"/>
              <a:t>e </a:t>
            </a:r>
            <a:r>
              <a:rPr lang="it-IT" sz="1800" dirty="0"/>
              <a:t>la palazzina </a:t>
            </a:r>
            <a:r>
              <a:rPr lang="it-IT" sz="1800" dirty="0" smtClean="0"/>
              <a:t>B. Entrambe </a:t>
            </a:r>
            <a:r>
              <a:rPr lang="it-IT" sz="1800" dirty="0"/>
              <a:t>le palazzine sono strutturate in cinque </a:t>
            </a:r>
            <a:r>
              <a:rPr lang="it-IT" sz="1800" dirty="0" smtClean="0"/>
              <a:t>piani.</a:t>
            </a:r>
            <a:endParaRPr lang="it-IT" sz="1800" dirty="0"/>
          </a:p>
          <a:p>
            <a:pPr algn="just"/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496049" y="1531855"/>
            <a:ext cx="5076825" cy="4351338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Banca d’Italia</a:t>
            </a:r>
          </a:p>
          <a:p>
            <a:pPr marL="0" indent="0" algn="just">
              <a:buNone/>
            </a:pPr>
            <a:r>
              <a:rPr lang="it-IT" sz="1800" dirty="0"/>
              <a:t>La sede della Banca d’Italia in Via Otricoli (dove sono situati i </a:t>
            </a:r>
            <a:r>
              <a:rPr lang="it-IT" sz="1800" dirty="0" smtClean="0"/>
              <a:t>Servizi Risorse </a:t>
            </a:r>
            <a:r>
              <a:rPr lang="it-IT" sz="1800" dirty="0"/>
              <a:t>umane e </a:t>
            </a:r>
            <a:r>
              <a:rPr lang="it-IT" sz="1800" dirty="0" smtClean="0"/>
              <a:t>Organizzazione) </a:t>
            </a:r>
            <a:r>
              <a:rPr lang="it-IT" sz="1800" dirty="0"/>
              <a:t>è suddiviso in due palazzine la cui principale è di quattro piani e la secondaria di cinque.</a:t>
            </a:r>
          </a:p>
          <a:p>
            <a:pPr algn="just"/>
            <a:endParaRPr lang="it-IT" dirty="0"/>
          </a:p>
        </p:txBody>
      </p:sp>
      <p:sp>
        <p:nvSpPr>
          <p:cNvPr id="5" name="AutoShape 2" descr="Image result for liceo Cavour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4" descr="Image result for liceo Cavour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6" descr="Image result for liceo Cavour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725" y="3808521"/>
            <a:ext cx="3888541" cy="257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9" descr="Image result for banca d'italia via otricoli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39" y="3366365"/>
            <a:ext cx="4926533" cy="302169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770" y="3299690"/>
            <a:ext cx="3988324" cy="308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0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7178" y="0"/>
            <a:ext cx="10515600" cy="1325563"/>
          </a:xfrm>
        </p:spPr>
        <p:txBody>
          <a:bodyPr/>
          <a:lstStyle/>
          <a:p>
            <a:pPr algn="ctr"/>
            <a:r>
              <a:rPr lang="it-IT" dirty="0" smtClean="0"/>
              <a:t>SCHEDE SINTETICHE DEGLI EDIFICI</a:t>
            </a:r>
            <a:endParaRPr lang="it-IT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848214"/>
              </p:ext>
            </p:extLst>
          </p:nvPr>
        </p:nvGraphicFramePr>
        <p:xfrm>
          <a:off x="546223" y="1313898"/>
          <a:ext cx="6626102" cy="46518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28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23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08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7658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</a:rPr>
                        <a:t> 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u="none" strike="noStrike" dirty="0" smtClean="0">
                          <a:effectLst/>
                        </a:rPr>
                        <a:t>CAVOUR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u="none" strike="noStrike" dirty="0" smtClean="0">
                          <a:effectLst/>
                        </a:rPr>
                        <a:t>BANCA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7658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Energia elettrica (kWh)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 smtClean="0">
                          <a:effectLst/>
                        </a:rPr>
                        <a:t>45.912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 smtClean="0">
                          <a:effectLst/>
                        </a:rPr>
                        <a:t>1.380.223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7658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Gas (</a:t>
                      </a:r>
                      <a:r>
                        <a:rPr lang="it-IT" sz="2000" u="none" strike="noStrike" dirty="0" smtClean="0">
                          <a:effectLst/>
                        </a:rPr>
                        <a:t>m</a:t>
                      </a:r>
                      <a:r>
                        <a:rPr lang="it-IT" sz="2000" u="none" strike="noStrike" baseline="30000" dirty="0" smtClean="0">
                          <a:effectLst/>
                        </a:rPr>
                        <a:t>3</a:t>
                      </a:r>
                      <a:r>
                        <a:rPr lang="it-IT" sz="2000" u="none" strike="noStrike" dirty="0" smtClean="0">
                          <a:effectLst/>
                        </a:rPr>
                        <a:t>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 smtClean="0">
                          <a:effectLst/>
                        </a:rPr>
                        <a:t>22.380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 smtClean="0">
                          <a:effectLst/>
                        </a:rPr>
                        <a:t>86.907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7658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Acqua (</a:t>
                      </a:r>
                      <a:r>
                        <a:rPr lang="it-IT" sz="2000" u="none" strike="noStrike" dirty="0" smtClean="0">
                          <a:effectLst/>
                        </a:rPr>
                        <a:t>m</a:t>
                      </a:r>
                      <a:r>
                        <a:rPr lang="it-IT" sz="2000" u="none" strike="noStrike" baseline="30000" dirty="0" smtClean="0">
                          <a:effectLst/>
                        </a:rPr>
                        <a:t>3</a:t>
                      </a:r>
                      <a:r>
                        <a:rPr lang="it-IT" sz="2000" u="none" strike="noStrike" dirty="0" smtClean="0">
                          <a:effectLst/>
                        </a:rPr>
                        <a:t>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 smtClean="0">
                          <a:effectLst/>
                        </a:rPr>
                        <a:t>8.030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 smtClean="0">
                          <a:effectLst/>
                        </a:rPr>
                        <a:t>5.638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7658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Carta (kg)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 smtClean="0">
                          <a:effectLst/>
                        </a:rPr>
                        <a:t>2.105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 smtClean="0">
                          <a:effectLst/>
                        </a:rPr>
                        <a:t>6.221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7658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Superficie (</a:t>
                      </a:r>
                      <a:r>
                        <a:rPr lang="it-IT" sz="2000" u="none" strike="noStrike" dirty="0" smtClean="0">
                          <a:effectLst/>
                        </a:rPr>
                        <a:t>m</a:t>
                      </a:r>
                      <a:r>
                        <a:rPr lang="it-IT" sz="2000" u="none" strike="noStrike" baseline="30000" dirty="0" smtClean="0">
                          <a:effectLst/>
                        </a:rPr>
                        <a:t>2</a:t>
                      </a:r>
                      <a:r>
                        <a:rPr lang="it-IT" sz="2000" u="none" strike="noStrike" dirty="0" smtClean="0">
                          <a:effectLst/>
                        </a:rPr>
                        <a:t>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 smtClean="0">
                          <a:effectLst/>
                        </a:rPr>
                        <a:t>7.266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 smtClean="0">
                          <a:effectLst/>
                        </a:rPr>
                        <a:t>16.538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7658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Persone (n) - acqua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 smtClean="0">
                          <a:effectLst/>
                        </a:rPr>
                        <a:t>1.111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241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7658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Persone (n) - carta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 smtClean="0">
                          <a:effectLst/>
                        </a:rPr>
                        <a:t>1.111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274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7658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volume (</a:t>
                      </a:r>
                      <a:r>
                        <a:rPr lang="it-IT" sz="2000" u="none" strike="noStrike" dirty="0" smtClean="0">
                          <a:effectLst/>
                        </a:rPr>
                        <a:t>m</a:t>
                      </a:r>
                      <a:r>
                        <a:rPr lang="it-IT" sz="2000" u="none" strike="noStrike" baseline="30000" dirty="0" smtClean="0">
                          <a:effectLst/>
                        </a:rPr>
                        <a:t>3</a:t>
                      </a:r>
                      <a:r>
                        <a:rPr lang="it-IT" sz="2000" u="none" strike="noStrike" dirty="0" smtClean="0">
                          <a:effectLst/>
                        </a:rPr>
                        <a:t>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 smtClean="0">
                          <a:effectLst/>
                        </a:rPr>
                        <a:t>34.207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 smtClean="0">
                          <a:effectLst/>
                        </a:rPr>
                        <a:t>57.309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7658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energia elettrica (GJ)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 smtClean="0">
                          <a:effectLst/>
                        </a:rPr>
                        <a:t>165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 smtClean="0">
                          <a:effectLst/>
                        </a:rPr>
                        <a:t>4.969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7658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gas metano (GJ)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 smtClean="0">
                          <a:effectLst/>
                        </a:rPr>
                        <a:t>767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 smtClean="0">
                          <a:effectLst/>
                        </a:rPr>
                        <a:t>2.979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7658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 smtClean="0">
                          <a:effectLst/>
                        </a:rPr>
                        <a:t>tempo di</a:t>
                      </a:r>
                      <a:r>
                        <a:rPr lang="it-IT" sz="2000" u="none" strike="noStrike" baseline="0" dirty="0" smtClean="0">
                          <a:effectLst/>
                        </a:rPr>
                        <a:t> occupazione</a:t>
                      </a:r>
                      <a:r>
                        <a:rPr lang="it-IT" sz="2000" u="none" strike="noStrike" dirty="0" smtClean="0">
                          <a:effectLst/>
                        </a:rPr>
                        <a:t> </a:t>
                      </a:r>
                      <a:r>
                        <a:rPr lang="it-IT" sz="2000" u="none" strike="noStrike" dirty="0">
                          <a:effectLst/>
                        </a:rPr>
                        <a:t>(</a:t>
                      </a:r>
                      <a:r>
                        <a:rPr lang="it-IT" sz="2000" u="none" strike="noStrike" dirty="0" smtClean="0">
                          <a:effectLst/>
                        </a:rPr>
                        <a:t>h annuali)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 smtClean="0">
                          <a:effectLst/>
                        </a:rPr>
                        <a:t>2.000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 smtClean="0">
                          <a:effectLst/>
                        </a:rPr>
                        <a:t>3.500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7607976" y="1344613"/>
            <a:ext cx="4033579" cy="2308324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84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Questi sono i dati che ci sono stati forniti dal Comune di </a:t>
            </a:r>
            <a:r>
              <a:rPr lang="it-IT" dirty="0"/>
              <a:t>R</a:t>
            </a:r>
            <a:r>
              <a:rPr lang="it-IT" dirty="0" smtClean="0"/>
              <a:t>oma per il Cavour e dalla Banca d’Italia per l’edificio di via Otricoli. 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I valori sono riportati su scala annuale. 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Tutti i dati sono del 2017, tranne quelli sulla carta che si riferiscono al 2018.</a:t>
            </a:r>
          </a:p>
        </p:txBody>
      </p:sp>
    </p:spTree>
    <p:extLst>
      <p:ext uri="{BB962C8B-B14F-4D97-AF65-F5344CB8AC3E}">
        <p14:creationId xmlns:p14="http://schemas.microsoft.com/office/powerpoint/2010/main" val="27133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9321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ENERGIA ELETTRICA</a:t>
            </a:r>
            <a:endParaRPr lang="it-IT" b="1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858000" y="1763374"/>
            <a:ext cx="40987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Dopo aver analizzato i dati </a:t>
            </a:r>
            <a:r>
              <a:rPr lang="it-IT" dirty="0" smtClean="0"/>
              <a:t>riguardanti </a:t>
            </a:r>
            <a:r>
              <a:rPr lang="it-IT" dirty="0"/>
              <a:t>il consumo di energia elettrica abbiamo notato, come evidenzia il grafico a </a:t>
            </a:r>
            <a:r>
              <a:rPr lang="it-IT" dirty="0" smtClean="0"/>
              <a:t>sinistra, </a:t>
            </a:r>
            <a:r>
              <a:rPr lang="it-IT" dirty="0"/>
              <a:t>che la </a:t>
            </a:r>
            <a:r>
              <a:rPr lang="it-IT" b="1" dirty="0">
                <a:solidFill>
                  <a:schemeClr val="accent1"/>
                </a:solidFill>
              </a:rPr>
              <a:t>Banca </a:t>
            </a:r>
            <a:r>
              <a:rPr lang="it-IT" b="1" dirty="0" smtClean="0">
                <a:solidFill>
                  <a:schemeClr val="accent1"/>
                </a:solidFill>
              </a:rPr>
              <a:t>d’Italia consuma</a:t>
            </a:r>
            <a:r>
              <a:rPr lang="it-IT" dirty="0" smtClean="0"/>
              <a:t>, per unità di superficie, oltre </a:t>
            </a:r>
            <a:r>
              <a:rPr lang="it-IT" b="1" dirty="0" smtClean="0">
                <a:solidFill>
                  <a:schemeClr val="accent1"/>
                </a:solidFill>
              </a:rPr>
              <a:t>12 volte di più</a:t>
            </a:r>
            <a:r>
              <a:rPr lang="it-IT" dirty="0" smtClean="0"/>
              <a:t> </a:t>
            </a:r>
            <a:r>
              <a:rPr lang="it-IT" dirty="0"/>
              <a:t>del liceo C. </a:t>
            </a:r>
            <a:r>
              <a:rPr lang="it-IT" dirty="0" smtClean="0"/>
              <a:t>Cavour. </a:t>
            </a:r>
          </a:p>
          <a:p>
            <a:pPr algn="just"/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237825" y="1853668"/>
            <a:ext cx="45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154847"/>
              </p:ext>
            </p:extLst>
          </p:nvPr>
        </p:nvGraphicFramePr>
        <p:xfrm>
          <a:off x="842360" y="1325563"/>
          <a:ext cx="5482240" cy="4591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776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3711" y="1126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/>
              <a:t>Considerazioni sul consumo di energia elettrica</a:t>
            </a:r>
            <a:endParaRPr lang="it-IT" sz="3600" dirty="0"/>
          </a:p>
        </p:txBody>
      </p:sp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9637038"/>
              </p:ext>
            </p:extLst>
          </p:nvPr>
        </p:nvGraphicFramePr>
        <p:xfrm>
          <a:off x="591845" y="1438183"/>
          <a:ext cx="5539666" cy="4172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6946232" y="1619158"/>
            <a:ext cx="45559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Il grafico accanto mostra come nei mesi più caldi il consumo della Banca presenta un picco dovuto all’utilizzo del sistema di </a:t>
            </a:r>
            <a:r>
              <a:rPr lang="it-IT" b="1" dirty="0" smtClean="0">
                <a:solidFill>
                  <a:schemeClr val="accent1"/>
                </a:solidFill>
              </a:rPr>
              <a:t>raffrescamento estivo </a:t>
            </a:r>
            <a:r>
              <a:rPr lang="it-IT" dirty="0" smtClean="0"/>
              <a:t>che utilizza energia elettrica, che il Cavour non ha. Questo suggerisce che una parte del divario di consumo tra i due edifici può essere dovuto a questa differenza impiantistica.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Un’altra considerazione da fare riguarda il maggior numero di </a:t>
            </a:r>
            <a:r>
              <a:rPr lang="it-IT" b="1" dirty="0" smtClean="0">
                <a:solidFill>
                  <a:schemeClr val="accent1"/>
                </a:solidFill>
              </a:rPr>
              <a:t>dispositivi informatici </a:t>
            </a:r>
            <a:r>
              <a:rPr lang="it-IT" dirty="0" smtClean="0"/>
              <a:t>individuali (pc, stampanti) a disposizione dei dipendenti di Banca.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9736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9321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GAS METANO</a:t>
            </a:r>
            <a:endParaRPr lang="it-IT" b="1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210425" y="1790448"/>
            <a:ext cx="40240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Anche per quanto riguarda il gas metano, la</a:t>
            </a:r>
            <a:r>
              <a:rPr lang="it-IT" b="1" dirty="0" smtClean="0">
                <a:solidFill>
                  <a:schemeClr val="accent1"/>
                </a:solidFill>
              </a:rPr>
              <a:t> Banca consuma</a:t>
            </a:r>
            <a:r>
              <a:rPr lang="it-IT" dirty="0" smtClean="0"/>
              <a:t>, per unità di superficie, </a:t>
            </a:r>
            <a:r>
              <a:rPr lang="it-IT" b="1" dirty="0" smtClean="0">
                <a:solidFill>
                  <a:schemeClr val="accent1"/>
                </a:solidFill>
              </a:rPr>
              <a:t>quasi il doppio</a:t>
            </a:r>
            <a:r>
              <a:rPr lang="it-IT" dirty="0" smtClean="0"/>
              <a:t> rispetto al </a:t>
            </a:r>
            <a:r>
              <a:rPr lang="it-IT" b="1" dirty="0" smtClean="0">
                <a:solidFill>
                  <a:schemeClr val="accent1"/>
                </a:solidFill>
              </a:rPr>
              <a:t>Cavour</a:t>
            </a:r>
            <a:r>
              <a:rPr lang="it-IT" dirty="0" smtClean="0"/>
              <a:t>.</a:t>
            </a:r>
          </a:p>
          <a:p>
            <a:pPr algn="just"/>
            <a:endParaRPr lang="it-IT" i="1" dirty="0" smtClean="0">
              <a:solidFill>
                <a:srgbClr val="FF0000"/>
              </a:solidFill>
            </a:endParaRPr>
          </a:p>
          <a:p>
            <a:pPr algn="just"/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237825" y="1853668"/>
            <a:ext cx="45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8068611"/>
              </p:ext>
            </p:extLst>
          </p:nvPr>
        </p:nvGraphicFramePr>
        <p:xfrm>
          <a:off x="907601" y="1325562"/>
          <a:ext cx="5552429" cy="4546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517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2650"/>
          </a:xfrm>
        </p:spPr>
        <p:txBody>
          <a:bodyPr>
            <a:normAutofit/>
          </a:bodyPr>
          <a:lstStyle/>
          <a:p>
            <a:r>
              <a:rPr lang="it-IT" sz="3600" dirty="0" smtClean="0"/>
              <a:t>CONFRONTO DELL’UTILIZZO DI GAS ED ELETTRICITÀ</a:t>
            </a:r>
            <a:endParaRPr lang="it-IT" sz="3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029325" y="1536217"/>
            <a:ext cx="56625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Si </a:t>
            </a:r>
            <a:r>
              <a:rPr lang="it-IT" dirty="0"/>
              <a:t>può notare come la </a:t>
            </a:r>
            <a:r>
              <a:rPr lang="it-IT" b="1" dirty="0">
                <a:solidFill>
                  <a:schemeClr val="accent1"/>
                </a:solidFill>
              </a:rPr>
              <a:t>Banca d’Italia</a:t>
            </a:r>
            <a:r>
              <a:rPr lang="it-IT" dirty="0"/>
              <a:t> abbia un </a:t>
            </a:r>
            <a:r>
              <a:rPr lang="it-IT" b="1" dirty="0">
                <a:solidFill>
                  <a:schemeClr val="accent1"/>
                </a:solidFill>
              </a:rPr>
              <a:t>maggiore consumo di energia </a:t>
            </a:r>
            <a:r>
              <a:rPr lang="it-IT" b="1" dirty="0" smtClean="0">
                <a:solidFill>
                  <a:schemeClr val="accent1"/>
                </a:solidFill>
              </a:rPr>
              <a:t>elettrica </a:t>
            </a:r>
            <a:r>
              <a:rPr lang="it-IT" b="1" dirty="0">
                <a:solidFill>
                  <a:schemeClr val="accent1"/>
                </a:solidFill>
              </a:rPr>
              <a:t>rispetto al gas</a:t>
            </a:r>
            <a:r>
              <a:rPr lang="it-IT" dirty="0" smtClean="0"/>
              <a:t>, </a:t>
            </a:r>
            <a:r>
              <a:rPr lang="it-IT" dirty="0"/>
              <a:t>dovuto probabilmente </a:t>
            </a:r>
            <a:r>
              <a:rPr lang="it-IT" dirty="0" smtClean="0"/>
              <a:t>al </a:t>
            </a:r>
            <a:r>
              <a:rPr lang="it-IT" dirty="0"/>
              <a:t>sistema di </a:t>
            </a:r>
            <a:r>
              <a:rPr lang="it-IT" dirty="0" smtClean="0"/>
              <a:t>condizionamento estivo </a:t>
            </a:r>
            <a:r>
              <a:rPr lang="it-IT" dirty="0"/>
              <a:t>e al maggiore utilizzo dei computer rispetto alla struttura scolastica. Il </a:t>
            </a:r>
            <a:r>
              <a:rPr lang="it-IT" b="1" dirty="0">
                <a:solidFill>
                  <a:schemeClr val="accent1"/>
                </a:solidFill>
              </a:rPr>
              <a:t>Cavour</a:t>
            </a:r>
            <a:r>
              <a:rPr lang="it-IT" dirty="0"/>
              <a:t>, invece, presenta </a:t>
            </a:r>
            <a:r>
              <a:rPr lang="it-IT" dirty="0" smtClean="0"/>
              <a:t>in proporzione un </a:t>
            </a:r>
            <a:r>
              <a:rPr lang="it-IT" b="1" dirty="0">
                <a:solidFill>
                  <a:schemeClr val="accent1"/>
                </a:solidFill>
              </a:rPr>
              <a:t>maggiore uso di </a:t>
            </a:r>
            <a:r>
              <a:rPr lang="it-IT" b="1" dirty="0" smtClean="0">
                <a:solidFill>
                  <a:schemeClr val="accent1"/>
                </a:solidFill>
              </a:rPr>
              <a:t>gas </a:t>
            </a:r>
            <a:r>
              <a:rPr lang="it-IT" b="1" dirty="0">
                <a:solidFill>
                  <a:schemeClr val="accent1"/>
                </a:solidFill>
              </a:rPr>
              <a:t>rispetto all’energia elettrica</a:t>
            </a:r>
            <a:r>
              <a:rPr lang="it-IT" dirty="0"/>
              <a:t>, </a:t>
            </a:r>
            <a:r>
              <a:rPr lang="it-IT" dirty="0" smtClean="0"/>
              <a:t>utilizzata solo per l’illuminazione e per il funzionamento di un minor numero di dispositivi elettrici. </a:t>
            </a:r>
            <a:endParaRPr lang="it-IT" dirty="0"/>
          </a:p>
          <a:p>
            <a:pPr algn="just"/>
            <a:r>
              <a:rPr lang="it-IT" dirty="0"/>
              <a:t> </a:t>
            </a:r>
          </a:p>
          <a:p>
            <a:pPr algn="just"/>
            <a:r>
              <a:rPr lang="it-IT" dirty="0" smtClean="0"/>
              <a:t>C’è anche da tenere presente che </a:t>
            </a:r>
            <a:r>
              <a:rPr lang="it-IT" b="1" dirty="0" smtClean="0">
                <a:solidFill>
                  <a:schemeClr val="accent1"/>
                </a:solidFill>
              </a:rPr>
              <a:t>in </a:t>
            </a:r>
            <a:r>
              <a:rPr lang="it-IT" b="1" dirty="0">
                <a:solidFill>
                  <a:schemeClr val="accent1"/>
                </a:solidFill>
              </a:rPr>
              <a:t>Banca d’Italia </a:t>
            </a:r>
            <a:r>
              <a:rPr lang="it-IT" b="1" dirty="0" smtClean="0">
                <a:solidFill>
                  <a:schemeClr val="accent1"/>
                </a:solidFill>
              </a:rPr>
              <a:t>gli uffici sono aperti per </a:t>
            </a:r>
            <a:r>
              <a:rPr lang="it-IT" dirty="0" smtClean="0"/>
              <a:t>circa </a:t>
            </a:r>
            <a:r>
              <a:rPr lang="it-IT" b="1" dirty="0" smtClean="0">
                <a:solidFill>
                  <a:schemeClr val="accent1"/>
                </a:solidFill>
              </a:rPr>
              <a:t>14 </a:t>
            </a:r>
            <a:r>
              <a:rPr lang="it-IT" b="1" dirty="0">
                <a:solidFill>
                  <a:schemeClr val="accent1"/>
                </a:solidFill>
              </a:rPr>
              <a:t>ore</a:t>
            </a:r>
            <a:r>
              <a:rPr lang="it-IT" dirty="0"/>
              <a:t> giornaliere, </a:t>
            </a:r>
            <a:r>
              <a:rPr lang="it-IT" dirty="0" smtClean="0"/>
              <a:t>diversamente dalla </a:t>
            </a:r>
            <a:r>
              <a:rPr lang="it-IT" b="1" dirty="0">
                <a:solidFill>
                  <a:schemeClr val="accent1"/>
                </a:solidFill>
              </a:rPr>
              <a:t>scuola </a:t>
            </a:r>
            <a:r>
              <a:rPr lang="it-IT" dirty="0"/>
              <a:t>che </a:t>
            </a:r>
            <a:r>
              <a:rPr lang="it-IT" b="1" dirty="0">
                <a:solidFill>
                  <a:schemeClr val="accent1"/>
                </a:solidFill>
              </a:rPr>
              <a:t>rimane aperta </a:t>
            </a:r>
            <a:r>
              <a:rPr lang="it-IT" b="1" dirty="0" smtClean="0">
                <a:solidFill>
                  <a:schemeClr val="accent1"/>
                </a:solidFill>
              </a:rPr>
              <a:t>per </a:t>
            </a:r>
            <a:r>
              <a:rPr lang="it-IT" b="1" dirty="0">
                <a:solidFill>
                  <a:schemeClr val="accent1"/>
                </a:solidFill>
              </a:rPr>
              <a:t>una media di </a:t>
            </a:r>
            <a:r>
              <a:rPr lang="it-IT" b="1" dirty="0" smtClean="0">
                <a:solidFill>
                  <a:schemeClr val="accent1"/>
                </a:solidFill>
              </a:rPr>
              <a:t>8 </a:t>
            </a:r>
            <a:r>
              <a:rPr lang="it-IT" b="1" dirty="0">
                <a:solidFill>
                  <a:schemeClr val="accent1"/>
                </a:solidFill>
              </a:rPr>
              <a:t>ore </a:t>
            </a:r>
            <a:r>
              <a:rPr lang="it-IT" dirty="0" smtClean="0"/>
              <a:t>giornaliere.</a:t>
            </a:r>
            <a:endParaRPr lang="it-IT" dirty="0"/>
          </a:p>
          <a:p>
            <a:pPr algn="just"/>
            <a:endParaRPr lang="it-IT" dirty="0"/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488398"/>
              </p:ext>
            </p:extLst>
          </p:nvPr>
        </p:nvGraphicFramePr>
        <p:xfrm>
          <a:off x="500109" y="1352550"/>
          <a:ext cx="5395866" cy="516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75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 smtClean="0"/>
              <a:t>Nella seguente tabella riportiamo i grafici di tutti i consumi di energia (elettrica, gas e totale) divisi per il volume e il totale delle ore annuali.</a:t>
            </a:r>
            <a:endParaRPr lang="it-IT" sz="2800" dirty="0"/>
          </a:p>
        </p:txBody>
      </p:sp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1710966"/>
              </p:ext>
            </p:extLst>
          </p:nvPr>
        </p:nvGraphicFramePr>
        <p:xfrm>
          <a:off x="276248" y="1809750"/>
          <a:ext cx="3819502" cy="3959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6003950"/>
              </p:ext>
            </p:extLst>
          </p:nvPr>
        </p:nvGraphicFramePr>
        <p:xfrm>
          <a:off x="4286250" y="1809750"/>
          <a:ext cx="3648075" cy="3959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0773988"/>
              </p:ext>
            </p:extLst>
          </p:nvPr>
        </p:nvGraphicFramePr>
        <p:xfrm>
          <a:off x="8029575" y="1809750"/>
          <a:ext cx="3993619" cy="3998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6" name="Gruppo 5"/>
          <p:cNvGrpSpPr/>
          <p:nvPr/>
        </p:nvGrpSpPr>
        <p:grpSpPr>
          <a:xfrm>
            <a:off x="4467225" y="6162675"/>
            <a:ext cx="2733675" cy="369332"/>
            <a:chOff x="4467225" y="6162675"/>
            <a:chExt cx="2733675" cy="369332"/>
          </a:xfrm>
        </p:grpSpPr>
        <p:sp>
          <p:nvSpPr>
            <p:cNvPr id="7" name="CasellaDiTesto 6"/>
            <p:cNvSpPr txBox="1"/>
            <p:nvPr/>
          </p:nvSpPr>
          <p:spPr>
            <a:xfrm>
              <a:off x="4695825" y="6162675"/>
              <a:ext cx="10001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CAVOUR</a:t>
              </a:r>
              <a:endParaRPr lang="it-IT" dirty="0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4467225" y="6238875"/>
              <a:ext cx="209550" cy="1905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/>
            <p:cNvSpPr/>
            <p:nvPr/>
          </p:nvSpPr>
          <p:spPr>
            <a:xfrm>
              <a:off x="5976937" y="6238875"/>
              <a:ext cx="209550" cy="190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6200775" y="6162675"/>
              <a:ext cx="10001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BANCA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253598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C95C8A04-E8E1-42D6-9EEC-5E4121682A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330" y="1401038"/>
            <a:ext cx="4666319" cy="887895"/>
          </a:xfrm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  <a:latin typeface="Kristen ITC" panose="03050502040202030202" pitchFamily="66" charset="0"/>
              </a:rPr>
              <a:t>ENERGIA</a:t>
            </a:r>
            <a:br>
              <a:rPr lang="it-IT" sz="2800" dirty="0" smtClean="0">
                <a:solidFill>
                  <a:schemeClr val="accent1">
                    <a:lumMod val="75000"/>
                  </a:schemeClr>
                </a:solidFill>
                <a:latin typeface="Kristen ITC" panose="03050502040202030202" pitchFamily="66" charset="0"/>
              </a:rPr>
            </a:b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  <a:latin typeface="Kristen ITC" panose="03050502040202030202" pitchFamily="66" charset="0"/>
              </a:rPr>
              <a:t>ELETTRICA</a:t>
            </a:r>
            <a:endParaRPr lang="it-IT" sz="2800" dirty="0">
              <a:solidFill>
                <a:schemeClr val="accent1">
                  <a:lumMod val="7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xmlns="" id="{C57FC44C-C3B3-4989-9EC8-A79A3319B492}"/>
              </a:ext>
            </a:extLst>
          </p:cNvPr>
          <p:cNvSpPr txBox="1"/>
          <p:nvPr/>
        </p:nvSpPr>
        <p:spPr>
          <a:xfrm>
            <a:off x="3699" y="3151496"/>
            <a:ext cx="46886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C00000"/>
                </a:solidFill>
                <a:latin typeface="Kristen ITC" panose="03050502040202030202" pitchFamily="66" charset="0"/>
              </a:rPr>
              <a:t>‘’ACCENDI IL CERVELLO, SPEGNI LA LUCE!’’</a:t>
            </a:r>
          </a:p>
        </p:txBody>
      </p:sp>
      <p:sp>
        <p:nvSpPr>
          <p:cNvPr id="12" name="Sottotitolo 2">
            <a:extLst>
              <a:ext uri="{FF2B5EF4-FFF2-40B4-BE49-F238E27FC236}">
                <a16:creationId xmlns:a16="http://schemas.microsoft.com/office/drawing/2014/main" xmlns="" id="{C95C8A04-E8E1-42D6-9EEC-5E4121682A70}"/>
              </a:ext>
            </a:extLst>
          </p:cNvPr>
          <p:cNvSpPr txBox="1">
            <a:spLocks/>
          </p:cNvSpPr>
          <p:nvPr/>
        </p:nvSpPr>
        <p:spPr>
          <a:xfrm>
            <a:off x="3096126" y="171988"/>
            <a:ext cx="4973323" cy="8878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5400" dirty="0" smtClean="0">
                <a:solidFill>
                  <a:srgbClr val="33CC33"/>
                </a:solidFill>
                <a:latin typeface="Kristen ITC" panose="03050502040202030202" pitchFamily="66" charset="0"/>
              </a:rPr>
              <a:t>L’</a:t>
            </a:r>
            <a:r>
              <a:rPr lang="it-IT" sz="5400" dirty="0" err="1" smtClean="0">
                <a:solidFill>
                  <a:srgbClr val="33CC33"/>
                </a:solidFill>
                <a:latin typeface="Kristen ITC" panose="03050502040202030202" pitchFamily="66" charset="0"/>
              </a:rPr>
              <a:t>ecoconsiglio</a:t>
            </a:r>
            <a:endParaRPr lang="it-IT" sz="5400" dirty="0">
              <a:solidFill>
                <a:srgbClr val="33CC33"/>
              </a:solidFill>
              <a:latin typeface="Kristen ITC" panose="03050502040202030202" pitchFamily="66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" r="3116"/>
          <a:stretch/>
        </p:blipFill>
        <p:spPr>
          <a:xfrm>
            <a:off x="155104" y="77301"/>
            <a:ext cx="11827345" cy="671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1" grpId="0"/>
      <p:bldP spid="12" grpId="0" build="p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933</Words>
  <Application>Microsoft Office PowerPoint</Application>
  <PresentationFormat>Personalizzato</PresentationFormat>
  <Paragraphs>121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Presentazione standard di PowerPoint</vt:lpstr>
      <vt:lpstr>DESCRIZIONE GENERICA DEI DUE EDIFICI</vt:lpstr>
      <vt:lpstr>SCHEDE SINTETICHE DEGLI EDIFICI</vt:lpstr>
      <vt:lpstr>ENERGIA ELETTRICA</vt:lpstr>
      <vt:lpstr>Considerazioni sul consumo di energia elettrica</vt:lpstr>
      <vt:lpstr>GAS METANO</vt:lpstr>
      <vt:lpstr>CONFRONTO DELL’UTILIZZO DI GAS ED ELETTRICITÀ</vt:lpstr>
      <vt:lpstr>Nella seguente tabella riportiamo i grafici di tutti i consumi di energia (elettrica, gas e totale) divisi per il volume e il totale delle ore annuali.</vt:lpstr>
      <vt:lpstr>Presentazione standard di PowerPoint</vt:lpstr>
      <vt:lpstr>ACQUA</vt:lpstr>
      <vt:lpstr>Considerazioni sui consumi idrici</vt:lpstr>
      <vt:lpstr>Presentazione standard di PowerPoint</vt:lpstr>
      <vt:lpstr>CARTA IN RISME</vt:lpstr>
      <vt:lpstr>Considerazioni sull’utilizzo della carta</vt:lpstr>
      <vt:lpstr>Presentazione standard di PowerPoint</vt:lpstr>
      <vt:lpstr>QUADRO RIASSUNTIVO DEI PRINCIPALI INDICATORI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Michele Carofiglio</dc:creator>
  <cp:lastModifiedBy>Pietro Veneziano</cp:lastModifiedBy>
  <cp:revision>100</cp:revision>
  <cp:lastPrinted>2019-05-29T08:11:40Z</cp:lastPrinted>
  <dcterms:created xsi:type="dcterms:W3CDTF">2019-05-24T21:17:58Z</dcterms:created>
  <dcterms:modified xsi:type="dcterms:W3CDTF">2019-05-31T08:39:27Z</dcterms:modified>
</cp:coreProperties>
</file>